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52"/>
  </p:notesMasterIdLst>
  <p:sldIdLst>
    <p:sldId id="379" r:id="rId2"/>
    <p:sldId id="278" r:id="rId3"/>
    <p:sldId id="357" r:id="rId4"/>
    <p:sldId id="314" r:id="rId5"/>
    <p:sldId id="333" r:id="rId6"/>
    <p:sldId id="338" r:id="rId7"/>
    <p:sldId id="347" r:id="rId8"/>
    <p:sldId id="337" r:id="rId9"/>
    <p:sldId id="371" r:id="rId10"/>
    <p:sldId id="339" r:id="rId11"/>
    <p:sldId id="340" r:id="rId12"/>
    <p:sldId id="293" r:id="rId13"/>
    <p:sldId id="298" r:id="rId14"/>
    <p:sldId id="372" r:id="rId15"/>
    <p:sldId id="378" r:id="rId16"/>
    <p:sldId id="366" r:id="rId17"/>
    <p:sldId id="329" r:id="rId18"/>
    <p:sldId id="328" r:id="rId19"/>
    <p:sldId id="327" r:id="rId20"/>
    <p:sldId id="330" r:id="rId21"/>
    <p:sldId id="362" r:id="rId22"/>
    <p:sldId id="364" r:id="rId23"/>
    <p:sldId id="361" r:id="rId24"/>
    <p:sldId id="346" r:id="rId25"/>
    <p:sldId id="331" r:id="rId26"/>
    <p:sldId id="365" r:id="rId27"/>
    <p:sldId id="373" r:id="rId28"/>
    <p:sldId id="302" r:id="rId29"/>
    <p:sldId id="300" r:id="rId30"/>
    <p:sldId id="532" r:id="rId31"/>
    <p:sldId id="303" r:id="rId32"/>
    <p:sldId id="363" r:id="rId33"/>
    <p:sldId id="531" r:id="rId34"/>
    <p:sldId id="376" r:id="rId35"/>
    <p:sldId id="506" r:id="rId36"/>
    <p:sldId id="496" r:id="rId37"/>
    <p:sldId id="455" r:id="rId38"/>
    <p:sldId id="527" r:id="rId39"/>
    <p:sldId id="491" r:id="rId40"/>
    <p:sldId id="530" r:id="rId41"/>
    <p:sldId id="525" r:id="rId42"/>
    <p:sldId id="528" r:id="rId43"/>
    <p:sldId id="374" r:id="rId44"/>
    <p:sldId id="348" r:id="rId45"/>
    <p:sldId id="368" r:id="rId46"/>
    <p:sldId id="505" r:id="rId47"/>
    <p:sldId id="499" r:id="rId48"/>
    <p:sldId id="500" r:id="rId49"/>
    <p:sldId id="501" r:id="rId50"/>
    <p:sldId id="375" r:id="rId5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480000"/>
    <a:srgbClr val="360036"/>
    <a:srgbClr val="800000"/>
    <a:srgbClr val="CECECE"/>
    <a:srgbClr val="E9B321"/>
    <a:srgbClr val="FFFFFF"/>
    <a:srgbClr val="F7941D"/>
    <a:srgbClr val="C8C8C8"/>
    <a:srgbClr val="52285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017" autoAdjust="0"/>
    <p:restoredTop sz="91903" autoAdjust="0"/>
  </p:normalViewPr>
  <p:slideViewPr>
    <p:cSldViewPr snapToGrid="0">
      <p:cViewPr varScale="1">
        <p:scale>
          <a:sx n="68" d="100"/>
          <a:sy n="68" d="100"/>
        </p:scale>
        <p:origin x="816" y="5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diagrams/colors1.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0270780-FE56-421D-99B5-F061E677364B}" type="doc">
      <dgm:prSet loTypeId="urn:microsoft.com/office/officeart/2005/8/layout/hChevron3" loCatId="process" qsTypeId="urn:microsoft.com/office/officeart/2005/8/quickstyle/3d2" qsCatId="3D" csTypeId="urn:microsoft.com/office/officeart/2005/8/colors/accent3_3" csCatId="accent3" phldr="1"/>
      <dgm:spPr/>
    </dgm:pt>
    <dgm:pt modelId="{A1E51C72-C505-4069-B88F-933C753F3B3C}">
      <dgm:prSet phldrT="[Text]"/>
      <dgm:spPr/>
      <dgm:t>
        <a:bodyPr/>
        <a:lstStyle/>
        <a:p>
          <a:r>
            <a:rPr lang="en-US" b="1" dirty="0">
              <a:solidFill>
                <a:schemeClr val="tx1"/>
              </a:solidFill>
            </a:rPr>
            <a:t>Blockchain Adoption</a:t>
          </a:r>
        </a:p>
      </dgm:t>
    </dgm:pt>
    <dgm:pt modelId="{F87FF09B-9FC8-4947-BEE5-20BD2D0E3BB0}" type="parTrans" cxnId="{A9BF4A08-6FF2-469A-BEB4-60A6380013A0}">
      <dgm:prSet/>
      <dgm:spPr/>
      <dgm:t>
        <a:bodyPr/>
        <a:lstStyle/>
        <a:p>
          <a:endParaRPr lang="en-US"/>
        </a:p>
      </dgm:t>
    </dgm:pt>
    <dgm:pt modelId="{FE9C89C1-C9E3-4D5B-9DC9-BA389A9C6427}" type="sibTrans" cxnId="{A9BF4A08-6FF2-469A-BEB4-60A6380013A0}">
      <dgm:prSet/>
      <dgm:spPr/>
      <dgm:t>
        <a:bodyPr/>
        <a:lstStyle/>
        <a:p>
          <a:endParaRPr lang="en-US"/>
        </a:p>
      </dgm:t>
    </dgm:pt>
    <dgm:pt modelId="{9E14C86C-11EE-4DE0-B106-00DF5C5FC4A2}">
      <dgm:prSet phldrT="[Text]"/>
      <dgm:spPr/>
      <dgm:t>
        <a:bodyPr/>
        <a:lstStyle/>
        <a:p>
          <a:r>
            <a:rPr lang="en-US" b="1" dirty="0">
              <a:solidFill>
                <a:schemeClr val="tx1"/>
              </a:solidFill>
            </a:rPr>
            <a:t>Value of Blockchain for Islamic Banking &amp; Takaful</a:t>
          </a:r>
        </a:p>
      </dgm:t>
    </dgm:pt>
    <dgm:pt modelId="{1FF17BF2-6F8F-4883-9A01-E7EC01DFA615}" type="parTrans" cxnId="{E84DC5B6-DA8F-48F8-86BD-B8FF8C8E9562}">
      <dgm:prSet/>
      <dgm:spPr/>
      <dgm:t>
        <a:bodyPr/>
        <a:lstStyle/>
        <a:p>
          <a:endParaRPr lang="en-US"/>
        </a:p>
      </dgm:t>
    </dgm:pt>
    <dgm:pt modelId="{5F2790E2-4E9C-4B36-8D18-43C156554B91}" type="sibTrans" cxnId="{E84DC5B6-DA8F-48F8-86BD-B8FF8C8E9562}">
      <dgm:prSet/>
      <dgm:spPr/>
      <dgm:t>
        <a:bodyPr/>
        <a:lstStyle/>
        <a:p>
          <a:endParaRPr lang="en-US"/>
        </a:p>
      </dgm:t>
    </dgm:pt>
    <dgm:pt modelId="{84E63BFE-1D4D-4AD0-AD1A-4D4500C33C35}">
      <dgm:prSet phldrT="[Text]"/>
      <dgm:spPr/>
      <dgm:t>
        <a:bodyPr/>
        <a:lstStyle/>
        <a:p>
          <a:r>
            <a:rPr lang="en-US" b="1" dirty="0">
              <a:solidFill>
                <a:schemeClr val="tx1"/>
              </a:solidFill>
            </a:rPr>
            <a:t>Blockchain Use Cases for Islamic Banking &amp; Takaful</a:t>
          </a:r>
        </a:p>
      </dgm:t>
    </dgm:pt>
    <dgm:pt modelId="{2139638D-7511-4728-A78E-8CE0B41B492D}" type="parTrans" cxnId="{6EE4B875-430C-43DD-9D38-204EDDD58701}">
      <dgm:prSet/>
      <dgm:spPr/>
      <dgm:t>
        <a:bodyPr/>
        <a:lstStyle/>
        <a:p>
          <a:endParaRPr lang="en-US"/>
        </a:p>
      </dgm:t>
    </dgm:pt>
    <dgm:pt modelId="{561D9BBB-13BD-4DCB-BFAE-A75BA66B618B}" type="sibTrans" cxnId="{6EE4B875-430C-43DD-9D38-204EDDD58701}">
      <dgm:prSet/>
      <dgm:spPr/>
      <dgm:t>
        <a:bodyPr/>
        <a:lstStyle/>
        <a:p>
          <a:endParaRPr lang="en-US"/>
        </a:p>
      </dgm:t>
    </dgm:pt>
    <dgm:pt modelId="{3325D356-8287-4F38-B148-D215388A9394}">
      <dgm:prSet phldrT="[Text]"/>
      <dgm:spPr/>
      <dgm:t>
        <a:bodyPr/>
        <a:lstStyle/>
        <a:p>
          <a:r>
            <a:rPr lang="en-US" b="1" dirty="0">
              <a:solidFill>
                <a:schemeClr val="tx1"/>
              </a:solidFill>
            </a:rPr>
            <a:t>Strategic Roadmap for Blockchain Adaptation</a:t>
          </a:r>
        </a:p>
      </dgm:t>
    </dgm:pt>
    <dgm:pt modelId="{99D33EF7-5CDD-4C26-92E9-D197B53C520E}" type="parTrans" cxnId="{D5540F09-5228-435A-940C-636DA232376A}">
      <dgm:prSet/>
      <dgm:spPr/>
      <dgm:t>
        <a:bodyPr/>
        <a:lstStyle/>
        <a:p>
          <a:endParaRPr lang="en-US"/>
        </a:p>
      </dgm:t>
    </dgm:pt>
    <dgm:pt modelId="{843D557C-DA7B-47EC-A94C-337C1CB1120F}" type="sibTrans" cxnId="{D5540F09-5228-435A-940C-636DA232376A}">
      <dgm:prSet/>
      <dgm:spPr/>
      <dgm:t>
        <a:bodyPr/>
        <a:lstStyle/>
        <a:p>
          <a:endParaRPr lang="en-US"/>
        </a:p>
      </dgm:t>
    </dgm:pt>
    <dgm:pt modelId="{3B079741-11CF-4563-895B-5C5CD2A35906}">
      <dgm:prSet phldrT="[Text]"/>
      <dgm:spPr/>
      <dgm:t>
        <a:bodyPr/>
        <a:lstStyle/>
        <a:p>
          <a:r>
            <a:rPr lang="en-US" b="1" dirty="0">
              <a:solidFill>
                <a:schemeClr val="tx1"/>
              </a:solidFill>
            </a:rPr>
            <a:t>Blockchain Trailblazers in Islamic Banking &amp; Takaful</a:t>
          </a:r>
        </a:p>
      </dgm:t>
    </dgm:pt>
    <dgm:pt modelId="{CC41EA16-7A5C-4C22-9D00-FC7CBCB10C0E}" type="parTrans" cxnId="{200A3392-01C5-469C-AAF7-1930B7A986EE}">
      <dgm:prSet/>
      <dgm:spPr/>
      <dgm:t>
        <a:bodyPr/>
        <a:lstStyle/>
        <a:p>
          <a:endParaRPr lang="en-US"/>
        </a:p>
      </dgm:t>
    </dgm:pt>
    <dgm:pt modelId="{3BAFE490-4022-4DE6-AAFA-6BC1C9DB26FF}" type="sibTrans" cxnId="{200A3392-01C5-469C-AAF7-1930B7A986EE}">
      <dgm:prSet/>
      <dgm:spPr/>
      <dgm:t>
        <a:bodyPr/>
        <a:lstStyle/>
        <a:p>
          <a:endParaRPr lang="en-US"/>
        </a:p>
      </dgm:t>
    </dgm:pt>
    <dgm:pt modelId="{EECBD97D-B74E-4C4F-836B-41840B9D2C25}" type="pres">
      <dgm:prSet presAssocID="{80270780-FE56-421D-99B5-F061E677364B}" presName="Name0" presStyleCnt="0">
        <dgm:presLayoutVars>
          <dgm:dir/>
          <dgm:resizeHandles val="exact"/>
        </dgm:presLayoutVars>
      </dgm:prSet>
      <dgm:spPr/>
    </dgm:pt>
    <dgm:pt modelId="{A5EE359C-DAEE-436A-9BCD-A4060A8E3E6E}" type="pres">
      <dgm:prSet presAssocID="{A1E51C72-C505-4069-B88F-933C753F3B3C}" presName="parTxOnly" presStyleLbl="node1" presStyleIdx="0" presStyleCnt="5">
        <dgm:presLayoutVars>
          <dgm:bulletEnabled val="1"/>
        </dgm:presLayoutVars>
      </dgm:prSet>
      <dgm:spPr/>
      <dgm:t>
        <a:bodyPr/>
        <a:lstStyle/>
        <a:p>
          <a:endParaRPr lang="en-US"/>
        </a:p>
      </dgm:t>
    </dgm:pt>
    <dgm:pt modelId="{2C2B8C01-50DC-4A84-B1B1-F2347FA0A3F5}" type="pres">
      <dgm:prSet presAssocID="{FE9C89C1-C9E3-4D5B-9DC9-BA389A9C6427}" presName="parSpace" presStyleCnt="0"/>
      <dgm:spPr/>
    </dgm:pt>
    <dgm:pt modelId="{E700CCB3-D85E-46EC-9DE9-2AD32F853AAE}" type="pres">
      <dgm:prSet presAssocID="{9E14C86C-11EE-4DE0-B106-00DF5C5FC4A2}" presName="parTxOnly" presStyleLbl="node1" presStyleIdx="1" presStyleCnt="5">
        <dgm:presLayoutVars>
          <dgm:bulletEnabled val="1"/>
        </dgm:presLayoutVars>
      </dgm:prSet>
      <dgm:spPr/>
      <dgm:t>
        <a:bodyPr/>
        <a:lstStyle/>
        <a:p>
          <a:endParaRPr lang="en-US"/>
        </a:p>
      </dgm:t>
    </dgm:pt>
    <dgm:pt modelId="{D6954701-6849-4FB1-A794-54E47C4C1524}" type="pres">
      <dgm:prSet presAssocID="{5F2790E2-4E9C-4B36-8D18-43C156554B91}" presName="parSpace" presStyleCnt="0"/>
      <dgm:spPr/>
    </dgm:pt>
    <dgm:pt modelId="{D8FAACDD-6878-46BA-8324-3CDB4450EE18}" type="pres">
      <dgm:prSet presAssocID="{84E63BFE-1D4D-4AD0-AD1A-4D4500C33C35}" presName="parTxOnly" presStyleLbl="node1" presStyleIdx="2" presStyleCnt="5">
        <dgm:presLayoutVars>
          <dgm:bulletEnabled val="1"/>
        </dgm:presLayoutVars>
      </dgm:prSet>
      <dgm:spPr/>
      <dgm:t>
        <a:bodyPr/>
        <a:lstStyle/>
        <a:p>
          <a:endParaRPr lang="en-US"/>
        </a:p>
      </dgm:t>
    </dgm:pt>
    <dgm:pt modelId="{9D21B84F-FA37-4468-A8D6-DED331DE2302}" type="pres">
      <dgm:prSet presAssocID="{561D9BBB-13BD-4DCB-BFAE-A75BA66B618B}" presName="parSpace" presStyleCnt="0"/>
      <dgm:spPr/>
    </dgm:pt>
    <dgm:pt modelId="{B02D700E-FD50-42DD-8AC1-041AFFE775BE}" type="pres">
      <dgm:prSet presAssocID="{3B079741-11CF-4563-895B-5C5CD2A35906}" presName="parTxOnly" presStyleLbl="node1" presStyleIdx="3" presStyleCnt="5">
        <dgm:presLayoutVars>
          <dgm:bulletEnabled val="1"/>
        </dgm:presLayoutVars>
      </dgm:prSet>
      <dgm:spPr/>
      <dgm:t>
        <a:bodyPr/>
        <a:lstStyle/>
        <a:p>
          <a:endParaRPr lang="en-US"/>
        </a:p>
      </dgm:t>
    </dgm:pt>
    <dgm:pt modelId="{294F58CA-D8E7-4E33-A32A-DE13CD8F1CD1}" type="pres">
      <dgm:prSet presAssocID="{3BAFE490-4022-4DE6-AAFA-6BC1C9DB26FF}" presName="parSpace" presStyleCnt="0"/>
      <dgm:spPr/>
    </dgm:pt>
    <dgm:pt modelId="{0F583CB3-D6E2-4AAA-B5BE-A06E7FE3EFF2}" type="pres">
      <dgm:prSet presAssocID="{3325D356-8287-4F38-B148-D215388A9394}" presName="parTxOnly" presStyleLbl="node1" presStyleIdx="4" presStyleCnt="5">
        <dgm:presLayoutVars>
          <dgm:bulletEnabled val="1"/>
        </dgm:presLayoutVars>
      </dgm:prSet>
      <dgm:spPr/>
      <dgm:t>
        <a:bodyPr/>
        <a:lstStyle/>
        <a:p>
          <a:endParaRPr lang="en-US"/>
        </a:p>
      </dgm:t>
    </dgm:pt>
  </dgm:ptLst>
  <dgm:cxnLst>
    <dgm:cxn modelId="{200A3392-01C5-469C-AAF7-1930B7A986EE}" srcId="{80270780-FE56-421D-99B5-F061E677364B}" destId="{3B079741-11CF-4563-895B-5C5CD2A35906}" srcOrd="3" destOrd="0" parTransId="{CC41EA16-7A5C-4C22-9D00-FC7CBCB10C0E}" sibTransId="{3BAFE490-4022-4DE6-AAFA-6BC1C9DB26FF}"/>
    <dgm:cxn modelId="{800FDA9A-85F9-4B60-93D5-C2DD239ADCE8}" type="presOf" srcId="{9E14C86C-11EE-4DE0-B106-00DF5C5FC4A2}" destId="{E700CCB3-D85E-46EC-9DE9-2AD32F853AAE}" srcOrd="0" destOrd="0" presId="urn:microsoft.com/office/officeart/2005/8/layout/hChevron3"/>
    <dgm:cxn modelId="{E84DC5B6-DA8F-48F8-86BD-B8FF8C8E9562}" srcId="{80270780-FE56-421D-99B5-F061E677364B}" destId="{9E14C86C-11EE-4DE0-B106-00DF5C5FC4A2}" srcOrd="1" destOrd="0" parTransId="{1FF17BF2-6F8F-4883-9A01-E7EC01DFA615}" sibTransId="{5F2790E2-4E9C-4B36-8D18-43C156554B91}"/>
    <dgm:cxn modelId="{A9BF4A08-6FF2-469A-BEB4-60A6380013A0}" srcId="{80270780-FE56-421D-99B5-F061E677364B}" destId="{A1E51C72-C505-4069-B88F-933C753F3B3C}" srcOrd="0" destOrd="0" parTransId="{F87FF09B-9FC8-4947-BEE5-20BD2D0E3BB0}" sibTransId="{FE9C89C1-C9E3-4D5B-9DC9-BA389A9C6427}"/>
    <dgm:cxn modelId="{967F8818-9B94-4542-9C02-E9BFEFF80182}" type="presOf" srcId="{A1E51C72-C505-4069-B88F-933C753F3B3C}" destId="{A5EE359C-DAEE-436A-9BCD-A4060A8E3E6E}" srcOrd="0" destOrd="0" presId="urn:microsoft.com/office/officeart/2005/8/layout/hChevron3"/>
    <dgm:cxn modelId="{22C1C37C-185C-48C1-BC35-60D855004177}" type="presOf" srcId="{3B079741-11CF-4563-895B-5C5CD2A35906}" destId="{B02D700E-FD50-42DD-8AC1-041AFFE775BE}" srcOrd="0" destOrd="0" presId="urn:microsoft.com/office/officeart/2005/8/layout/hChevron3"/>
    <dgm:cxn modelId="{D5540F09-5228-435A-940C-636DA232376A}" srcId="{80270780-FE56-421D-99B5-F061E677364B}" destId="{3325D356-8287-4F38-B148-D215388A9394}" srcOrd="4" destOrd="0" parTransId="{99D33EF7-5CDD-4C26-92E9-D197B53C520E}" sibTransId="{843D557C-DA7B-47EC-A94C-337C1CB1120F}"/>
    <dgm:cxn modelId="{E2AAAEDB-5D70-4E00-A4AA-5A16D5723865}" type="presOf" srcId="{84E63BFE-1D4D-4AD0-AD1A-4D4500C33C35}" destId="{D8FAACDD-6878-46BA-8324-3CDB4450EE18}" srcOrd="0" destOrd="0" presId="urn:microsoft.com/office/officeart/2005/8/layout/hChevron3"/>
    <dgm:cxn modelId="{DC59CA50-5899-4E51-9775-532288C1F379}" type="presOf" srcId="{80270780-FE56-421D-99B5-F061E677364B}" destId="{EECBD97D-B74E-4C4F-836B-41840B9D2C25}" srcOrd="0" destOrd="0" presId="urn:microsoft.com/office/officeart/2005/8/layout/hChevron3"/>
    <dgm:cxn modelId="{6EE4B875-430C-43DD-9D38-204EDDD58701}" srcId="{80270780-FE56-421D-99B5-F061E677364B}" destId="{84E63BFE-1D4D-4AD0-AD1A-4D4500C33C35}" srcOrd="2" destOrd="0" parTransId="{2139638D-7511-4728-A78E-8CE0B41B492D}" sibTransId="{561D9BBB-13BD-4DCB-BFAE-A75BA66B618B}"/>
    <dgm:cxn modelId="{D88AE4D1-0F54-45FC-B5C7-CBE272467C6A}" type="presOf" srcId="{3325D356-8287-4F38-B148-D215388A9394}" destId="{0F583CB3-D6E2-4AAA-B5BE-A06E7FE3EFF2}" srcOrd="0" destOrd="0" presId="urn:microsoft.com/office/officeart/2005/8/layout/hChevron3"/>
    <dgm:cxn modelId="{7A8E521F-A753-4829-9F2C-B871EF5C6178}" type="presParOf" srcId="{EECBD97D-B74E-4C4F-836B-41840B9D2C25}" destId="{A5EE359C-DAEE-436A-9BCD-A4060A8E3E6E}" srcOrd="0" destOrd="0" presId="urn:microsoft.com/office/officeart/2005/8/layout/hChevron3"/>
    <dgm:cxn modelId="{65246445-A9F4-4FFD-BC8F-10623BDC9365}" type="presParOf" srcId="{EECBD97D-B74E-4C4F-836B-41840B9D2C25}" destId="{2C2B8C01-50DC-4A84-B1B1-F2347FA0A3F5}" srcOrd="1" destOrd="0" presId="urn:microsoft.com/office/officeart/2005/8/layout/hChevron3"/>
    <dgm:cxn modelId="{372A9C4D-F96D-40AB-85AD-397C74B7D30E}" type="presParOf" srcId="{EECBD97D-B74E-4C4F-836B-41840B9D2C25}" destId="{E700CCB3-D85E-46EC-9DE9-2AD32F853AAE}" srcOrd="2" destOrd="0" presId="urn:microsoft.com/office/officeart/2005/8/layout/hChevron3"/>
    <dgm:cxn modelId="{4963557E-1DB8-4CBB-A02C-284BAF80483D}" type="presParOf" srcId="{EECBD97D-B74E-4C4F-836B-41840B9D2C25}" destId="{D6954701-6849-4FB1-A794-54E47C4C1524}" srcOrd="3" destOrd="0" presId="urn:microsoft.com/office/officeart/2005/8/layout/hChevron3"/>
    <dgm:cxn modelId="{B0CF0BE1-3B95-4DD4-9E52-52BE6F82A0A2}" type="presParOf" srcId="{EECBD97D-B74E-4C4F-836B-41840B9D2C25}" destId="{D8FAACDD-6878-46BA-8324-3CDB4450EE18}" srcOrd="4" destOrd="0" presId="urn:microsoft.com/office/officeart/2005/8/layout/hChevron3"/>
    <dgm:cxn modelId="{1563CE6F-6354-45A3-A598-02159F9DFB6D}" type="presParOf" srcId="{EECBD97D-B74E-4C4F-836B-41840B9D2C25}" destId="{9D21B84F-FA37-4468-A8D6-DED331DE2302}" srcOrd="5" destOrd="0" presId="urn:microsoft.com/office/officeart/2005/8/layout/hChevron3"/>
    <dgm:cxn modelId="{C0936608-90A4-4455-B93F-1BBC1C7392C0}" type="presParOf" srcId="{EECBD97D-B74E-4C4F-836B-41840B9D2C25}" destId="{B02D700E-FD50-42DD-8AC1-041AFFE775BE}" srcOrd="6" destOrd="0" presId="urn:microsoft.com/office/officeart/2005/8/layout/hChevron3"/>
    <dgm:cxn modelId="{0438BA68-13CF-4E0E-AFEE-4C936252E394}" type="presParOf" srcId="{EECBD97D-B74E-4C4F-836B-41840B9D2C25}" destId="{294F58CA-D8E7-4E33-A32A-DE13CD8F1CD1}" srcOrd="7" destOrd="0" presId="urn:microsoft.com/office/officeart/2005/8/layout/hChevron3"/>
    <dgm:cxn modelId="{5C87EE8C-C0F8-47EE-A5BF-9C7DA2FBD7BC}" type="presParOf" srcId="{EECBD97D-B74E-4C4F-836B-41840B9D2C25}" destId="{0F583CB3-D6E2-4AAA-B5BE-A06E7FE3EFF2}" srcOrd="8" destOrd="0" presId="urn:microsoft.com/office/officeart/2005/8/layout/hChevron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5EE359C-DAEE-436A-9BCD-A4060A8E3E6E}">
      <dsp:nvSpPr>
        <dsp:cNvPr id="0" name=""/>
        <dsp:cNvSpPr/>
      </dsp:nvSpPr>
      <dsp:spPr>
        <a:xfrm>
          <a:off x="1412" y="2158286"/>
          <a:ext cx="2755237" cy="1102094"/>
        </a:xfrm>
        <a:prstGeom prst="homePlate">
          <a:avLst/>
        </a:prstGeom>
        <a:gradFill rotWithShape="0">
          <a:gsLst>
            <a:gs pos="0">
              <a:schemeClr val="accent3">
                <a:shade val="80000"/>
                <a:hueOff val="0"/>
                <a:satOff val="0"/>
                <a:lumOff val="0"/>
                <a:alphaOff val="0"/>
                <a:satMod val="103000"/>
                <a:lumMod val="102000"/>
                <a:tint val="94000"/>
              </a:schemeClr>
            </a:gs>
            <a:gs pos="50000">
              <a:schemeClr val="accent3">
                <a:shade val="80000"/>
                <a:hueOff val="0"/>
                <a:satOff val="0"/>
                <a:lumOff val="0"/>
                <a:alphaOff val="0"/>
                <a:satMod val="110000"/>
                <a:lumMod val="100000"/>
                <a:shade val="100000"/>
              </a:schemeClr>
            </a:gs>
            <a:gs pos="100000">
              <a:schemeClr val="accent3">
                <a:shade val="80000"/>
                <a:hueOff val="0"/>
                <a:satOff val="0"/>
                <a:lumOff val="0"/>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96012" tIns="48006" rIns="24003" bIns="48006"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Blockchain Adoption</a:t>
          </a:r>
        </a:p>
      </dsp:txBody>
      <dsp:txXfrm>
        <a:off x="1412" y="2158286"/>
        <a:ext cx="2479714" cy="1102094"/>
      </dsp:txXfrm>
    </dsp:sp>
    <dsp:sp modelId="{E700CCB3-D85E-46EC-9DE9-2AD32F853AAE}">
      <dsp:nvSpPr>
        <dsp:cNvPr id="0" name=""/>
        <dsp:cNvSpPr/>
      </dsp:nvSpPr>
      <dsp:spPr>
        <a:xfrm>
          <a:off x="2205602" y="2158286"/>
          <a:ext cx="2755237" cy="1102094"/>
        </a:xfrm>
        <a:prstGeom prst="chevron">
          <a:avLst/>
        </a:prstGeom>
        <a:gradFill rotWithShape="0">
          <a:gsLst>
            <a:gs pos="0">
              <a:schemeClr val="accent3">
                <a:shade val="80000"/>
                <a:hueOff val="0"/>
                <a:satOff val="0"/>
                <a:lumOff val="4773"/>
                <a:alphaOff val="0"/>
                <a:satMod val="103000"/>
                <a:lumMod val="102000"/>
                <a:tint val="94000"/>
              </a:schemeClr>
            </a:gs>
            <a:gs pos="50000">
              <a:schemeClr val="accent3">
                <a:shade val="80000"/>
                <a:hueOff val="0"/>
                <a:satOff val="0"/>
                <a:lumOff val="4773"/>
                <a:alphaOff val="0"/>
                <a:satMod val="110000"/>
                <a:lumMod val="100000"/>
                <a:shade val="100000"/>
              </a:schemeClr>
            </a:gs>
            <a:gs pos="100000">
              <a:schemeClr val="accent3">
                <a:shade val="80000"/>
                <a:hueOff val="0"/>
                <a:satOff val="0"/>
                <a:lumOff val="4773"/>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Value of Blockchain for Islamic Banking &amp; Takaful</a:t>
          </a:r>
        </a:p>
      </dsp:txBody>
      <dsp:txXfrm>
        <a:off x="2756649" y="2158286"/>
        <a:ext cx="1653143" cy="1102094"/>
      </dsp:txXfrm>
    </dsp:sp>
    <dsp:sp modelId="{D8FAACDD-6878-46BA-8324-3CDB4450EE18}">
      <dsp:nvSpPr>
        <dsp:cNvPr id="0" name=""/>
        <dsp:cNvSpPr/>
      </dsp:nvSpPr>
      <dsp:spPr>
        <a:xfrm>
          <a:off x="4409792" y="2158286"/>
          <a:ext cx="2755237" cy="1102094"/>
        </a:xfrm>
        <a:prstGeom prst="chevron">
          <a:avLst/>
        </a:prstGeom>
        <a:gradFill rotWithShape="0">
          <a:gsLst>
            <a:gs pos="0">
              <a:schemeClr val="accent3">
                <a:shade val="80000"/>
                <a:hueOff val="0"/>
                <a:satOff val="0"/>
                <a:lumOff val="9546"/>
                <a:alphaOff val="0"/>
                <a:satMod val="103000"/>
                <a:lumMod val="102000"/>
                <a:tint val="94000"/>
              </a:schemeClr>
            </a:gs>
            <a:gs pos="50000">
              <a:schemeClr val="accent3">
                <a:shade val="80000"/>
                <a:hueOff val="0"/>
                <a:satOff val="0"/>
                <a:lumOff val="9546"/>
                <a:alphaOff val="0"/>
                <a:satMod val="110000"/>
                <a:lumMod val="100000"/>
                <a:shade val="100000"/>
              </a:schemeClr>
            </a:gs>
            <a:gs pos="100000">
              <a:schemeClr val="accent3">
                <a:shade val="80000"/>
                <a:hueOff val="0"/>
                <a:satOff val="0"/>
                <a:lumOff val="9546"/>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Blockchain Use Cases for Islamic Banking &amp; Takaful</a:t>
          </a:r>
        </a:p>
      </dsp:txBody>
      <dsp:txXfrm>
        <a:off x="4960839" y="2158286"/>
        <a:ext cx="1653143" cy="1102094"/>
      </dsp:txXfrm>
    </dsp:sp>
    <dsp:sp modelId="{B02D700E-FD50-42DD-8AC1-041AFFE775BE}">
      <dsp:nvSpPr>
        <dsp:cNvPr id="0" name=""/>
        <dsp:cNvSpPr/>
      </dsp:nvSpPr>
      <dsp:spPr>
        <a:xfrm>
          <a:off x="6613982" y="2158286"/>
          <a:ext cx="2755237" cy="1102094"/>
        </a:xfrm>
        <a:prstGeom prst="chevron">
          <a:avLst/>
        </a:prstGeom>
        <a:gradFill rotWithShape="0">
          <a:gsLst>
            <a:gs pos="0">
              <a:schemeClr val="accent3">
                <a:shade val="80000"/>
                <a:hueOff val="0"/>
                <a:satOff val="0"/>
                <a:lumOff val="14319"/>
                <a:alphaOff val="0"/>
                <a:satMod val="103000"/>
                <a:lumMod val="102000"/>
                <a:tint val="94000"/>
              </a:schemeClr>
            </a:gs>
            <a:gs pos="50000">
              <a:schemeClr val="accent3">
                <a:shade val="80000"/>
                <a:hueOff val="0"/>
                <a:satOff val="0"/>
                <a:lumOff val="14319"/>
                <a:alphaOff val="0"/>
                <a:satMod val="110000"/>
                <a:lumMod val="100000"/>
                <a:shade val="100000"/>
              </a:schemeClr>
            </a:gs>
            <a:gs pos="100000">
              <a:schemeClr val="accent3">
                <a:shade val="80000"/>
                <a:hueOff val="0"/>
                <a:satOff val="0"/>
                <a:lumOff val="14319"/>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Blockchain Trailblazers in Islamic Banking &amp; Takaful</a:t>
          </a:r>
        </a:p>
      </dsp:txBody>
      <dsp:txXfrm>
        <a:off x="7165029" y="2158286"/>
        <a:ext cx="1653143" cy="1102094"/>
      </dsp:txXfrm>
    </dsp:sp>
    <dsp:sp modelId="{0F583CB3-D6E2-4AAA-B5BE-A06E7FE3EFF2}">
      <dsp:nvSpPr>
        <dsp:cNvPr id="0" name=""/>
        <dsp:cNvSpPr/>
      </dsp:nvSpPr>
      <dsp:spPr>
        <a:xfrm>
          <a:off x="8818172" y="2158286"/>
          <a:ext cx="2755237" cy="1102094"/>
        </a:xfrm>
        <a:prstGeom prst="chevron">
          <a:avLst/>
        </a:prstGeom>
        <a:gradFill rotWithShape="0">
          <a:gsLst>
            <a:gs pos="0">
              <a:schemeClr val="accent3">
                <a:shade val="80000"/>
                <a:hueOff val="0"/>
                <a:satOff val="0"/>
                <a:lumOff val="19092"/>
                <a:alphaOff val="0"/>
                <a:satMod val="103000"/>
                <a:lumMod val="102000"/>
                <a:tint val="94000"/>
              </a:schemeClr>
            </a:gs>
            <a:gs pos="50000">
              <a:schemeClr val="accent3">
                <a:shade val="80000"/>
                <a:hueOff val="0"/>
                <a:satOff val="0"/>
                <a:lumOff val="19092"/>
                <a:alphaOff val="0"/>
                <a:satMod val="110000"/>
                <a:lumMod val="100000"/>
                <a:shade val="100000"/>
              </a:schemeClr>
            </a:gs>
            <a:gs pos="100000">
              <a:schemeClr val="accent3">
                <a:shade val="80000"/>
                <a:hueOff val="0"/>
                <a:satOff val="0"/>
                <a:lumOff val="19092"/>
                <a:alphaOff val="0"/>
                <a:lumMod val="99000"/>
                <a:satMod val="120000"/>
                <a:shade val="78000"/>
              </a:schemeClr>
            </a:gs>
          </a:gsLst>
          <a:lin ang="5400000" scaled="0"/>
        </a:gradFill>
        <a:ln>
          <a:noFill/>
        </a:ln>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72009" tIns="48006" rIns="24003" bIns="48006" numCol="1" spcCol="1270" anchor="ctr" anchorCtr="0">
          <a:noAutofit/>
        </a:bodyPr>
        <a:lstStyle/>
        <a:p>
          <a:pPr lvl="0" algn="ctr" defTabSz="800100">
            <a:lnSpc>
              <a:spcPct val="90000"/>
            </a:lnSpc>
            <a:spcBef>
              <a:spcPct val="0"/>
            </a:spcBef>
            <a:spcAft>
              <a:spcPct val="35000"/>
            </a:spcAft>
          </a:pPr>
          <a:r>
            <a:rPr lang="en-US" sz="1800" b="1" kern="1200" dirty="0">
              <a:solidFill>
                <a:schemeClr val="tx1"/>
              </a:solidFill>
            </a:rPr>
            <a:t>Strategic Roadmap for Blockchain Adaptation</a:t>
          </a:r>
        </a:p>
      </dsp:txBody>
      <dsp:txXfrm>
        <a:off x="9369219" y="2158286"/>
        <a:ext cx="1653143" cy="1102094"/>
      </dsp:txXfrm>
    </dsp:sp>
  </dsp:spTree>
</dsp:drawing>
</file>

<file path=ppt/diagrams/layout1.xml><?xml version="1.0" encoding="utf-8"?>
<dgm:layoutDef xmlns:dgm="http://schemas.openxmlformats.org/drawingml/2006/diagram" xmlns:a="http://schemas.openxmlformats.org/drawingml/2006/main" uniqueId="urn:microsoft.com/office/officeart/2005/8/layout/hChevron3">
  <dgm:title val=""/>
  <dgm:desc val=""/>
  <dgm:catLst>
    <dgm:cat type="process" pri="10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root des" func="maxDepth" op="gte" val="2">
        <dgm:constrLst>
          <dgm:constr type="w" for="ch" forName="parAndChTx" refType="w"/>
          <dgm:constr type="primFontSz" for="ch" ptType="node" op="equ"/>
          <dgm:constr type="w" for="ch" forName="parAndChSpace" refType="w" refFor="ch" refForName="parAndChTx" fact="-0.2"/>
          <dgm:constr type="w" for="ch" ptType="sibTrans" op="equ"/>
        </dgm:constrLst>
        <dgm:ruleLst/>
        <dgm:forEach name="Name6" axis="ch" ptType="node">
          <dgm:layoutNode name="parAndChTx">
            <dgm:varLst>
              <dgm:bulletEnabled val="1"/>
            </dgm:varLst>
            <dgm:alg type="tx"/>
            <dgm:choose name="Name7">
              <dgm:if name="Name8" func="var" arg="dir" op="equ" val="norm">
                <dgm:choose name="Name9">
                  <dgm:if name="Name10" axis="self" ptType="node" func="pos" op="equ" val="1">
                    <dgm:shape xmlns:r="http://schemas.openxmlformats.org/officeDocument/2006/relationships"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4"/>
                    </dgm:constrLst>
                  </dgm:if>
                  <dgm:else name="Name11">
                    <dgm:shape xmlns:r="http://schemas.openxmlformats.org/officeDocument/2006/relationships"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if>
              <dgm:else name="Name12">
                <dgm:choose name="Name13">
                  <dgm:if name="Name14" axis="self" ptType="node" func="pos" op="equ" val="1">
                    <dgm:shape xmlns:r="http://schemas.openxmlformats.org/officeDocument/2006/relationships" rot="180" type="homePlate"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4"/>
                      <dgm:constr type="rMarg" refType="w" fact="0.1"/>
                    </dgm:constrLst>
                  </dgm:if>
                  <dgm:else name="Name15">
                    <dgm:shape xmlns:r="http://schemas.openxmlformats.org/officeDocument/2006/relationships" rot="180" type="chevron" r:blip="">
                      <dgm:adjLst>
                        <dgm:adj idx="1" val="0.25"/>
                      </dgm:adjLst>
                    </dgm:shape>
                    <dgm:presOf axis="desOrSelf" ptType="node"/>
                    <dgm:constrLst>
                      <dgm:constr type="h" refType="w" op="equ" fact="0.8"/>
                      <dgm:constr type="primFontSz" val="65"/>
                      <dgm:constr type="tMarg" refType="primFontSz" fact="0.2"/>
                      <dgm:constr type="bMarg" refType="primFontSz" fact="0.2"/>
                      <dgm:constr type="lMarg" refType="w" fact="0.1"/>
                      <dgm:constr type="rMarg" refType="w" fact="0.1"/>
                    </dgm:constrLst>
                  </dgm:else>
                </dgm:choose>
              </dgm:else>
            </dgm:choose>
            <dgm:ruleLst>
              <dgm:rule type="primFontSz" val="5" fact="NaN" max="NaN"/>
            </dgm:ruleLst>
          </dgm:layoutNode>
          <dgm:forEach name="Name16" axis="followSib" ptType="sibTrans" cnt="1">
            <dgm:layoutNode name="parAndChSpace">
              <dgm:alg type="sp"/>
              <dgm:shape xmlns:r="http://schemas.openxmlformats.org/officeDocument/2006/relationships" r:blip="">
                <dgm:adjLst/>
              </dgm:shape>
              <dgm:presOf/>
              <dgm:constrLst/>
              <dgm:ruleLst/>
            </dgm:layoutNode>
          </dgm:forEach>
        </dgm:forEach>
      </dgm:if>
      <dgm:else name="Name17">
        <dgm:constrLst>
          <dgm:constr type="w" for="ch" forName="parTxOnly" refType="w"/>
          <dgm:constr type="primFontSz" for="ch" ptType="node" op="equ"/>
          <dgm:constr type="w" for="ch" forName="parSpace" refType="w" refFor="ch" refForName="parTxOnly" fact="-0.2"/>
          <dgm:constr type="w" for="ch" ptType="sibTrans" op="equ"/>
        </dgm:constrLst>
        <dgm:ruleLst/>
        <dgm:forEach name="Name18" axis="ch" ptType="node">
          <dgm:layoutNode name="parTxOnly">
            <dgm:varLst>
              <dgm:bulletEnabled val="1"/>
            </dgm:varLst>
            <dgm:alg type="tx"/>
            <dgm:presOf axis="desOrSelf" ptType="node"/>
            <dgm:choose name="Name19">
              <dgm:if name="Name20" func="var" arg="dir" op="equ" val="norm">
                <dgm:choose name="Name21">
                  <dgm:if name="Name22" axis="self" ptType="node" func="pos" op="equ" val="1">
                    <dgm:shape xmlns:r="http://schemas.openxmlformats.org/officeDocument/2006/relationships" type="homePlate" r:blip="">
                      <dgm:adjLst/>
                    </dgm:shape>
                    <dgm:constrLst>
                      <dgm:constr type="h" refType="w" op="equ" fact="0.4"/>
                      <dgm:constr type="primFontSz" val="65"/>
                      <dgm:constr type="tMarg" refType="primFontSz" fact="0.21"/>
                      <dgm:constr type="bMarg" refType="primFontSz" fact="0.21"/>
                      <dgm:constr type="lMarg" refType="primFontSz" fact="0.42"/>
                      <dgm:constr type="rMarg" refType="primFontSz" fact="0.105"/>
                    </dgm:constrLst>
                  </dgm:if>
                  <dgm:else name="Name23">
                    <dgm:shape xmlns:r="http://schemas.openxmlformats.org/officeDocument/2006/relationships" type="chevron" r:blip="">
                      <dgm:adjLst/>
                    </dgm:shape>
                    <dgm:constrLst>
                      <dgm:constr type="h" refType="w" op="equ" fact="0.4"/>
                      <dgm:constr type="primFontSz" val="65"/>
                      <dgm:constr type="tMarg" refType="primFontSz" fact="0.21"/>
                      <dgm:constr type="bMarg" refType="primFontSz" fact="0.21"/>
                      <dgm:constr type="lMarg" refType="primFontSz" fact="0.315"/>
                      <dgm:constr type="rMarg" refType="primFontSz" fact="0.105"/>
                    </dgm:constrLst>
                  </dgm:else>
                </dgm:choose>
              </dgm:if>
              <dgm:else name="Name24">
                <dgm:choose name="Name25">
                  <dgm:if name="Name26" axis="self" ptType="node" func="pos" op="equ" val="1">
                    <dgm:shape xmlns:r="http://schemas.openxmlformats.org/officeDocument/2006/relationships" rot="180" type="homePlate"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42"/>
                    </dgm:constrLst>
                  </dgm:if>
                  <dgm:else name="Name27">
                    <dgm:shape xmlns:r="http://schemas.openxmlformats.org/officeDocument/2006/relationships" rot="180" type="chevron" r:blip="">
                      <dgm:adjLst/>
                    </dgm:shape>
                    <dgm:constrLst>
                      <dgm:constr type="h" refType="w" op="equ" fact="0.4"/>
                      <dgm:constr type="primFontSz" val="65"/>
                      <dgm:constr type="tMarg" refType="primFontSz" fact="0.21"/>
                      <dgm:constr type="bMarg" refType="primFontSz" fact="0.21"/>
                      <dgm:constr type="lMarg" refType="primFontSz" fact="0.105"/>
                      <dgm:constr type="rMarg" refType="primFontSz" fact="0.315"/>
                    </dgm:constrLst>
                  </dgm:else>
                </dgm:choose>
              </dgm:else>
            </dgm:choose>
            <dgm:ruleLst>
              <dgm:rule type="primFontSz" val="5" fact="NaN" max="NaN"/>
            </dgm:ruleLst>
          </dgm:layoutNode>
          <dgm:forEach name="Name28" axis="followSib" ptType="sibTrans" cnt="1">
            <dgm:layoutNode name="par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90C42F8-3247-4FC1-A4B7-33F29844811E}" type="datetimeFigureOut">
              <a:rPr lang="en-US" smtClean="0"/>
              <a:t>8/24/2022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F7C6A51-DA98-4BC9-B1D5-FB62FE87E5F5}" type="slidenum">
              <a:rPr lang="en-US" smtClean="0"/>
              <a:t>‹#›</a:t>
            </a:fld>
            <a:endParaRPr lang="en-US"/>
          </a:p>
        </p:txBody>
      </p:sp>
    </p:spTree>
    <p:extLst>
      <p:ext uri="{BB962C8B-B14F-4D97-AF65-F5344CB8AC3E}">
        <p14:creationId xmlns:p14="http://schemas.microsoft.com/office/powerpoint/2010/main" val="214456122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F7C6A51-DA98-4BC9-B1D5-FB62FE87E5F5}" type="slidenum">
              <a:rPr lang="en-US" smtClean="0"/>
              <a:t>1</a:t>
            </a:fld>
            <a:endParaRPr lang="en-US"/>
          </a:p>
        </p:txBody>
      </p:sp>
    </p:spTree>
    <p:extLst>
      <p:ext uri="{BB962C8B-B14F-4D97-AF65-F5344CB8AC3E}">
        <p14:creationId xmlns:p14="http://schemas.microsoft.com/office/powerpoint/2010/main" val="421418013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15</a:t>
            </a:fld>
            <a:endParaRPr lang="en-US"/>
          </a:p>
        </p:txBody>
      </p:sp>
    </p:spTree>
    <p:extLst>
      <p:ext uri="{BB962C8B-B14F-4D97-AF65-F5344CB8AC3E}">
        <p14:creationId xmlns:p14="http://schemas.microsoft.com/office/powerpoint/2010/main" val="228570016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16</a:t>
            </a:fld>
            <a:endParaRPr lang="en-US"/>
          </a:p>
        </p:txBody>
      </p:sp>
    </p:spTree>
    <p:extLst>
      <p:ext uri="{BB962C8B-B14F-4D97-AF65-F5344CB8AC3E}">
        <p14:creationId xmlns:p14="http://schemas.microsoft.com/office/powerpoint/2010/main" val="22184783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72% of Muslims are unbanked according to “The World</a:t>
            </a:r>
            <a:r>
              <a:rPr lang="en-US" baseline="0" dirty="0"/>
              <a:t> Islamic Banking Conference Dec 2016”</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integration with mobile technology in countries lacking legacy banking infrastructure.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By doing so ticking the SDG of United Nation. Increase outreach…</a:t>
            </a:r>
          </a:p>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17</a:t>
            </a:fld>
            <a:endParaRPr lang="en-US"/>
          </a:p>
        </p:txBody>
      </p:sp>
    </p:spTree>
    <p:extLst>
      <p:ext uri="{BB962C8B-B14F-4D97-AF65-F5344CB8AC3E}">
        <p14:creationId xmlns:p14="http://schemas.microsoft.com/office/powerpoint/2010/main" val="283464656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Through smart contracts automation of the entire contractual process for Islamic institutions, alleviating the additional administrative and legal complexities and redundancies associated with Sharia-compliant financial products.</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verification of Islamic financial transactions for banks and customers to avoid conflicts, and facilitate client partnerships and increased transparency.</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t>impenetrability, making it difficult to compromise as everything is tracked on a ledger which stops people from spoofing it or creating fake data.</a:t>
            </a:r>
          </a:p>
        </p:txBody>
      </p:sp>
      <p:sp>
        <p:nvSpPr>
          <p:cNvPr id="4" name="Slide Number Placeholder 3"/>
          <p:cNvSpPr>
            <a:spLocks noGrp="1"/>
          </p:cNvSpPr>
          <p:nvPr>
            <p:ph type="sldNum" sz="quarter" idx="10"/>
          </p:nvPr>
        </p:nvSpPr>
        <p:spPr/>
        <p:txBody>
          <a:bodyPr/>
          <a:lstStyle/>
          <a:p>
            <a:fld id="{0F7C6A51-DA98-4BC9-B1D5-FB62FE87E5F5}" type="slidenum">
              <a:rPr lang="en-US" smtClean="0"/>
              <a:t>18</a:t>
            </a:fld>
            <a:endParaRPr lang="en-US"/>
          </a:p>
        </p:txBody>
      </p:sp>
    </p:spTree>
    <p:extLst>
      <p:ext uri="{BB962C8B-B14F-4D97-AF65-F5344CB8AC3E}">
        <p14:creationId xmlns:p14="http://schemas.microsoft.com/office/powerpoint/2010/main" val="3778552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19</a:t>
            </a:fld>
            <a:endParaRPr lang="en-US"/>
          </a:p>
        </p:txBody>
      </p:sp>
    </p:spTree>
    <p:extLst>
      <p:ext uri="{BB962C8B-B14F-4D97-AF65-F5344CB8AC3E}">
        <p14:creationId xmlns:p14="http://schemas.microsoft.com/office/powerpoint/2010/main" val="106741042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S&amp;P Global Ratings believes blockchain and smart contract protocols could change the global sukuk industry for the better.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1- Increase the transparency of cash flows &amp; the underlying assets,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2- Enhancing investors’ decision-making through a greater &amp; authentic supply of information.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3- Also facilitate Sharia and financial auditing of sukuk after issuance, thereby reducing the risk of default because of non-Sharia compliance.</a:t>
            </a:r>
          </a:p>
        </p:txBody>
      </p:sp>
      <p:sp>
        <p:nvSpPr>
          <p:cNvPr id="4" name="Slide Number Placeholder 3"/>
          <p:cNvSpPr>
            <a:spLocks noGrp="1"/>
          </p:cNvSpPr>
          <p:nvPr>
            <p:ph type="sldNum" sz="quarter" idx="10"/>
          </p:nvPr>
        </p:nvSpPr>
        <p:spPr/>
        <p:txBody>
          <a:bodyPr/>
          <a:lstStyle/>
          <a:p>
            <a:fld id="{0F7C6A51-DA98-4BC9-B1D5-FB62FE87E5F5}" type="slidenum">
              <a:rPr lang="en-US" smtClean="0"/>
              <a:t>20</a:t>
            </a:fld>
            <a:endParaRPr lang="en-US"/>
          </a:p>
        </p:txBody>
      </p:sp>
    </p:spTree>
    <p:extLst>
      <p:ext uri="{BB962C8B-B14F-4D97-AF65-F5344CB8AC3E}">
        <p14:creationId xmlns:p14="http://schemas.microsoft.com/office/powerpoint/2010/main" val="246669416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Zakat: Obligatory charity; and one of the five pillars of Islam. Due to its importance, it is mentioned thirty-two times in the Quran. T</a:t>
            </a:r>
          </a:p>
          <a:p>
            <a:r>
              <a:rPr lang="en-US" dirty="0"/>
              <a:t>Waqf: Trust </a:t>
            </a:r>
          </a:p>
          <a:p>
            <a:r>
              <a:rPr lang="en-US" dirty="0"/>
              <a:t>Total transparency – global – reduced expenses </a:t>
            </a:r>
          </a:p>
        </p:txBody>
      </p:sp>
      <p:sp>
        <p:nvSpPr>
          <p:cNvPr id="4" name="Slide Number Placeholder 3"/>
          <p:cNvSpPr>
            <a:spLocks noGrp="1"/>
          </p:cNvSpPr>
          <p:nvPr>
            <p:ph type="sldNum" sz="quarter" idx="10"/>
          </p:nvPr>
        </p:nvSpPr>
        <p:spPr/>
        <p:txBody>
          <a:bodyPr/>
          <a:lstStyle/>
          <a:p>
            <a:fld id="{0F7C6A51-DA98-4BC9-B1D5-FB62FE87E5F5}" type="slidenum">
              <a:rPr lang="en-US" smtClean="0"/>
              <a:t>21</a:t>
            </a:fld>
            <a:endParaRPr lang="en-US"/>
          </a:p>
        </p:txBody>
      </p:sp>
    </p:spTree>
    <p:extLst>
      <p:ext uri="{BB962C8B-B14F-4D97-AF65-F5344CB8AC3E}">
        <p14:creationId xmlns:p14="http://schemas.microsoft.com/office/powerpoint/2010/main" val="20785863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According to statistics, the global Halal market value that is recorded at approximately 1.4 trillion USD in 2017 is expected to reach 2.6 trillion USD in 2023.</a:t>
            </a:r>
          </a:p>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22</a:t>
            </a:fld>
            <a:endParaRPr lang="en-US"/>
          </a:p>
        </p:txBody>
      </p:sp>
    </p:spTree>
    <p:extLst>
      <p:ext uri="{BB962C8B-B14F-4D97-AF65-F5344CB8AC3E}">
        <p14:creationId xmlns:p14="http://schemas.microsoft.com/office/powerpoint/2010/main" val="48207289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0" dirty="0">
                <a:latin typeface="+mj-lt"/>
              </a:rPr>
              <a:t>record mutually agreed upon terms for execution or dispute resolution.</a:t>
            </a:r>
          </a:p>
          <a:p>
            <a:endParaRPr lang="en-US" b="0" dirty="0">
              <a:solidFill>
                <a:schemeClr val="tx1">
                  <a:lumMod val="75000"/>
                </a:schemeClr>
              </a:solidFill>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23</a:t>
            </a:fld>
            <a:endParaRPr lang="en-US"/>
          </a:p>
        </p:txBody>
      </p:sp>
    </p:spTree>
    <p:extLst>
      <p:ext uri="{BB962C8B-B14F-4D97-AF65-F5344CB8AC3E}">
        <p14:creationId xmlns:p14="http://schemas.microsoft.com/office/powerpoint/2010/main" val="19140918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back-office automation: </a:t>
            </a:r>
            <a:r>
              <a:rPr lang="en-US" sz="1200" b="0" i="0" kern="1200" dirty="0">
                <a:solidFill>
                  <a:schemeClr val="tx1"/>
                </a:solidFill>
                <a:effectLst/>
                <a:latin typeface="+mn-lt"/>
                <a:ea typeface="+mn-ea"/>
                <a:cs typeface="+mn-cs"/>
              </a:rPr>
              <a:t>Blockchain based smart contracts to create Sharia-compliant financial products and automate the entire contractual process for Islamic institutions. Not only are these blockchain smart contracts easy to verify, immutable, and secure, but they also alleviate additional administrative and legal complexities and redundancies associated with Shariah compliant financial products.</a:t>
            </a:r>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24</a:t>
            </a:fld>
            <a:endParaRPr lang="en-US"/>
          </a:p>
        </p:txBody>
      </p:sp>
    </p:spTree>
    <p:extLst>
      <p:ext uri="{BB962C8B-B14F-4D97-AF65-F5344CB8AC3E}">
        <p14:creationId xmlns:p14="http://schemas.microsoft.com/office/powerpoint/2010/main" val="9640806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When we hear about BC – what’s the next word or concept comes to your mind? Cryptocurrency</a:t>
            </a:r>
            <a:r>
              <a:rPr lang="en-US" baseline="0" dirty="0"/>
              <a:t> </a:t>
            </a:r>
            <a:endParaRPr lang="en-US" dirty="0"/>
          </a:p>
          <a:p>
            <a:pPr marL="171450" indent="-171450">
              <a:buFont typeface="Arial" panose="020B0604020202020204" pitchFamily="34" charset="0"/>
              <a:buChar char="•"/>
            </a:pPr>
            <a:r>
              <a:rPr lang="en-US" dirty="0"/>
              <a:t>Nuts &amp; Bolts</a:t>
            </a:r>
            <a:r>
              <a:rPr lang="en-US" baseline="0" dirty="0"/>
              <a:t> of BC Technical side – more on strategic side </a:t>
            </a: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2</a:t>
            </a:fld>
            <a:endParaRPr lang="en-US"/>
          </a:p>
        </p:txBody>
      </p:sp>
    </p:spTree>
    <p:extLst>
      <p:ext uri="{BB962C8B-B14F-4D97-AF65-F5344CB8AC3E}">
        <p14:creationId xmlns:p14="http://schemas.microsoft.com/office/powerpoint/2010/main" val="26209323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25</a:t>
            </a:fld>
            <a:endParaRPr lang="en-US"/>
          </a:p>
        </p:txBody>
      </p:sp>
    </p:spTree>
    <p:extLst>
      <p:ext uri="{BB962C8B-B14F-4D97-AF65-F5344CB8AC3E}">
        <p14:creationId xmlns:p14="http://schemas.microsoft.com/office/powerpoint/2010/main" val="274062615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moving insurance claims onto an immutable ledger, blockchain can help eliminate common sources of fraud in the insurance industry. A shared ledger and insurance policies executed through smart contracts can bring an order of magnitude improvement in efficiency to property and casualty insurance. </a:t>
            </a:r>
          </a:p>
        </p:txBody>
      </p:sp>
      <p:sp>
        <p:nvSpPr>
          <p:cNvPr id="4" name="Slide Number Placeholder 3"/>
          <p:cNvSpPr>
            <a:spLocks noGrp="1"/>
          </p:cNvSpPr>
          <p:nvPr>
            <p:ph type="sldNum" sz="quarter" idx="10"/>
          </p:nvPr>
        </p:nvSpPr>
        <p:spPr/>
        <p:txBody>
          <a:bodyPr/>
          <a:lstStyle/>
          <a:p>
            <a:fld id="{0F7C6A51-DA98-4BC9-B1D5-FB62FE87E5F5}" type="slidenum">
              <a:rPr lang="en-US" smtClean="0"/>
              <a:t>26</a:t>
            </a:fld>
            <a:endParaRPr lang="en-US"/>
          </a:p>
        </p:txBody>
      </p:sp>
    </p:spTree>
    <p:extLst>
      <p:ext uri="{BB962C8B-B14F-4D97-AF65-F5344CB8AC3E}">
        <p14:creationId xmlns:p14="http://schemas.microsoft.com/office/powerpoint/2010/main" val="28698292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Emirates </a:t>
            </a:r>
            <a:r>
              <a:rPr lang="en-US" sz="1200" b="0" i="0" kern="1200" dirty="0" err="1">
                <a:solidFill>
                  <a:schemeClr val="tx1"/>
                </a:solidFill>
                <a:effectLst/>
                <a:latin typeface="+mn-lt"/>
                <a:ea typeface="+mn-ea"/>
                <a:cs typeface="+mn-cs"/>
              </a:rPr>
              <a:t>Islamic’s</a:t>
            </a:r>
            <a:r>
              <a:rPr lang="en-US" sz="1200" b="0" i="0" kern="1200" dirty="0">
                <a:solidFill>
                  <a:schemeClr val="tx1"/>
                </a:solidFill>
                <a:effectLst/>
                <a:latin typeface="+mn-lt"/>
                <a:ea typeface="+mn-ea"/>
                <a:cs typeface="+mn-cs"/>
              </a:rPr>
              <a:t> security enhancement feature, called Cheque Chain, involves the bank issuing new cheque books carrying a unique quick response (QR) code on every leaf along with 20 random characters. The next phase of the project will see the bank registering each cheque leaf on its blockchain platform to </a:t>
            </a:r>
            <a:r>
              <a:rPr lang="en-US" sz="1200" b="0" i="0" kern="1200" dirty="0" err="1">
                <a:solidFill>
                  <a:schemeClr val="tx1"/>
                </a:solidFill>
                <a:effectLst/>
                <a:latin typeface="+mn-lt"/>
                <a:ea typeface="+mn-ea"/>
                <a:cs typeface="+mn-cs"/>
              </a:rPr>
              <a:t>validatethe</a:t>
            </a:r>
            <a:r>
              <a:rPr lang="en-US" sz="1200" b="0" i="0" kern="1200" dirty="0">
                <a:solidFill>
                  <a:schemeClr val="tx1"/>
                </a:solidFill>
                <a:effectLst/>
                <a:latin typeface="+mn-lt"/>
                <a:ea typeface="+mn-ea"/>
                <a:cs typeface="+mn-cs"/>
              </a:rPr>
              <a:t> authenticity of the cheque at source. </a:t>
            </a: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28</a:t>
            </a:fld>
            <a:endParaRPr lang="en-US"/>
          </a:p>
        </p:txBody>
      </p:sp>
    </p:spTree>
    <p:extLst>
      <p:ext uri="{BB962C8B-B14F-4D97-AF65-F5344CB8AC3E}">
        <p14:creationId xmlns:p14="http://schemas.microsoft.com/office/powerpoint/2010/main" val="61959226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444444"/>
                </a:solidFill>
                <a:effectLst/>
                <a:latin typeface="Open Sans" panose="020B0606030504020204" pitchFamily="34" charset="0"/>
              </a:rPr>
              <a:t>The nature of insurance lends itself to DLT. Most policies involve at least a broker, an insurer and a reinsurer. For more substantial policies there are often even more parties and so even more data to keep in sync. Every time there’s a claim or policy change, all the organizations have to reconcile to make sure they have the same information.</a:t>
            </a:r>
          </a:p>
          <a:p>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29</a:t>
            </a:fld>
            <a:endParaRPr lang="en-US"/>
          </a:p>
        </p:txBody>
      </p:sp>
    </p:spTree>
    <p:extLst>
      <p:ext uri="{BB962C8B-B14F-4D97-AF65-F5344CB8AC3E}">
        <p14:creationId xmlns:p14="http://schemas.microsoft.com/office/powerpoint/2010/main" val="238422867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30</a:t>
            </a:fld>
            <a:endParaRPr lang="en-US"/>
          </a:p>
        </p:txBody>
      </p:sp>
    </p:spTree>
    <p:extLst>
      <p:ext uri="{BB962C8B-B14F-4D97-AF65-F5344CB8AC3E}">
        <p14:creationId xmlns:p14="http://schemas.microsoft.com/office/powerpoint/2010/main" val="133295657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Blockchain was used to transact a secondary market deal in Al Hilal Bank’s $500 million Senior Sukuk maturing in September 2023. </a:t>
            </a:r>
            <a:endParaRPr lang="en-US" b="0" dirty="0"/>
          </a:p>
        </p:txBody>
      </p:sp>
      <p:sp>
        <p:nvSpPr>
          <p:cNvPr id="4" name="Slide Number Placeholder 3"/>
          <p:cNvSpPr>
            <a:spLocks noGrp="1"/>
          </p:cNvSpPr>
          <p:nvPr>
            <p:ph type="sldNum" sz="quarter" idx="10"/>
          </p:nvPr>
        </p:nvSpPr>
        <p:spPr/>
        <p:txBody>
          <a:bodyPr/>
          <a:lstStyle/>
          <a:p>
            <a:fld id="{0F7C6A51-DA98-4BC9-B1D5-FB62FE87E5F5}" type="slidenum">
              <a:rPr lang="en-US" smtClean="0"/>
              <a:t>31</a:t>
            </a:fld>
            <a:endParaRPr lang="en-US"/>
          </a:p>
        </p:txBody>
      </p:sp>
    </p:spTree>
    <p:extLst>
      <p:ext uri="{BB962C8B-B14F-4D97-AF65-F5344CB8AC3E}">
        <p14:creationId xmlns:p14="http://schemas.microsoft.com/office/powerpoint/2010/main" val="7494894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32</a:t>
            </a:fld>
            <a:endParaRPr lang="en-US"/>
          </a:p>
        </p:txBody>
      </p:sp>
    </p:spTree>
    <p:extLst>
      <p:ext uri="{BB962C8B-B14F-4D97-AF65-F5344CB8AC3E}">
        <p14:creationId xmlns:p14="http://schemas.microsoft.com/office/powerpoint/2010/main" val="77368002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33</a:t>
            </a:fld>
            <a:endParaRPr lang="en-US"/>
          </a:p>
        </p:txBody>
      </p:sp>
    </p:spTree>
    <p:extLst>
      <p:ext uri="{BB962C8B-B14F-4D97-AF65-F5344CB8AC3E}">
        <p14:creationId xmlns:p14="http://schemas.microsoft.com/office/powerpoint/2010/main" val="177189061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F7C6A51-DA98-4BC9-B1D5-FB62FE87E5F5}" type="slidenum">
              <a:rPr lang="en-US" smtClean="0"/>
              <a:t>34</a:t>
            </a:fld>
            <a:endParaRPr lang="en-US"/>
          </a:p>
        </p:txBody>
      </p:sp>
    </p:spTree>
    <p:extLst>
      <p:ext uri="{BB962C8B-B14F-4D97-AF65-F5344CB8AC3E}">
        <p14:creationId xmlns:p14="http://schemas.microsoft.com/office/powerpoint/2010/main" val="408842418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203663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3</a:t>
            </a:fld>
            <a:endParaRPr lang="en-US"/>
          </a:p>
        </p:txBody>
      </p:sp>
    </p:spTree>
    <p:extLst>
      <p:ext uri="{BB962C8B-B14F-4D97-AF65-F5344CB8AC3E}">
        <p14:creationId xmlns:p14="http://schemas.microsoft.com/office/powerpoint/2010/main" val="190908225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52204381"/>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g557095241f_0_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37" name="Google Shape;337;g557095241f_0_2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1727238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r>
              <a:rPr lang="en-US" dirty="0"/>
              <a:t>Let’s see some of these challenges that also forms opportunities for creativity </a:t>
            </a:r>
          </a:p>
          <a:p>
            <a:pPr marL="285750" indent="-285750">
              <a:buFont typeface="+mj-lt"/>
              <a:buAutoNum type="arabicPeriod"/>
            </a:pPr>
            <a:r>
              <a:rPr lang="en-US" dirty="0"/>
              <a:t>Lack of Regulations &amp; Mushroom Growth </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Network Effect</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Integration &amp; Interoperability</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Novelty &amp; Scalability</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Security Issues (</a:t>
            </a:r>
            <a:r>
              <a:rPr lang="en-US" dirty="0">
                <a:solidFill>
                  <a:srgbClr val="313131"/>
                </a:solidFill>
                <a:latin typeface="Open Sans"/>
              </a:rPr>
              <a:t>It takes a very different approach to data storage and processing and requires a very different perspective for security.)</a:t>
            </a:r>
          </a:p>
          <a:p>
            <a:pPr marL="285750" marR="0" lvl="0" indent="-285750" algn="l" defTabSz="914400" rtl="0" eaLnBrk="1" fontAlgn="auto" latinLnBrk="0" hangingPunct="1">
              <a:lnSpc>
                <a:spcPct val="100000"/>
              </a:lnSpc>
              <a:spcBef>
                <a:spcPts val="0"/>
              </a:spcBef>
              <a:spcAft>
                <a:spcPts val="0"/>
              </a:spcAft>
              <a:buClrTx/>
              <a:buSzTx/>
              <a:buFont typeface="+mj-lt"/>
              <a:buAutoNum type="arabicPeriod"/>
              <a:tabLst/>
              <a:defRPr/>
            </a:pPr>
            <a:r>
              <a:rPr lang="en-US" dirty="0">
                <a:solidFill>
                  <a:schemeClr val="tx1">
                    <a:lumMod val="75000"/>
                  </a:schemeClr>
                </a:solidFill>
              </a:rPr>
              <a:t>Creative Direction for Solution Designing</a:t>
            </a:r>
            <a:endParaRPr lang="en-US" dirty="0"/>
          </a:p>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44</a:t>
            </a:fld>
            <a:endParaRPr lang="en-US"/>
          </a:p>
        </p:txBody>
      </p:sp>
    </p:spTree>
    <p:extLst>
      <p:ext uri="{BB962C8B-B14F-4D97-AF65-F5344CB8AC3E}">
        <p14:creationId xmlns:p14="http://schemas.microsoft.com/office/powerpoint/2010/main" val="411440320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45</a:t>
            </a:fld>
            <a:endParaRPr lang="en-US"/>
          </a:p>
        </p:txBody>
      </p:sp>
    </p:spTree>
    <p:extLst>
      <p:ext uri="{BB962C8B-B14F-4D97-AF65-F5344CB8AC3E}">
        <p14:creationId xmlns:p14="http://schemas.microsoft.com/office/powerpoint/2010/main" val="1306233215"/>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46</a:t>
            </a:fld>
            <a:endParaRPr lang="en-US"/>
          </a:p>
        </p:txBody>
      </p:sp>
    </p:spTree>
    <p:extLst>
      <p:ext uri="{BB962C8B-B14F-4D97-AF65-F5344CB8AC3E}">
        <p14:creationId xmlns:p14="http://schemas.microsoft.com/office/powerpoint/2010/main" val="3518350495"/>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47</a:t>
            </a:fld>
            <a:endParaRPr lang="en-US"/>
          </a:p>
        </p:txBody>
      </p:sp>
    </p:spTree>
    <p:extLst>
      <p:ext uri="{BB962C8B-B14F-4D97-AF65-F5344CB8AC3E}">
        <p14:creationId xmlns:p14="http://schemas.microsoft.com/office/powerpoint/2010/main" val="175298575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48</a:t>
            </a:fld>
            <a:endParaRPr lang="en-US"/>
          </a:p>
        </p:txBody>
      </p:sp>
    </p:spTree>
    <p:extLst>
      <p:ext uri="{BB962C8B-B14F-4D97-AF65-F5344CB8AC3E}">
        <p14:creationId xmlns:p14="http://schemas.microsoft.com/office/powerpoint/2010/main" val="43438549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85750" indent="-285750">
              <a:buFont typeface="Arial" panose="020B0604020202020204" pitchFamily="34" charset="0"/>
              <a:buChar char="•"/>
            </a:pPr>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49</a:t>
            </a:fld>
            <a:endParaRPr lang="en-US"/>
          </a:p>
        </p:txBody>
      </p:sp>
    </p:spTree>
    <p:extLst>
      <p:ext uri="{BB962C8B-B14F-4D97-AF65-F5344CB8AC3E}">
        <p14:creationId xmlns:p14="http://schemas.microsoft.com/office/powerpoint/2010/main" val="152976164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67F9D98F-425B-4870-BA9B-8D733BD9EDFF}" type="slidenum">
              <a:rPr lang="en-US" smtClean="0"/>
              <a:t>4</a:t>
            </a:fld>
            <a:endParaRPr lang="en-US"/>
          </a:p>
        </p:txBody>
      </p:sp>
    </p:spTree>
    <p:extLst>
      <p:ext uri="{BB962C8B-B14F-4D97-AF65-F5344CB8AC3E}">
        <p14:creationId xmlns:p14="http://schemas.microsoft.com/office/powerpoint/2010/main" val="252435070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solidFill>
                <a:schemeClr val="tx1">
                  <a:lumMod val="75000"/>
                </a:schemeClr>
              </a:solidFill>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6</a:t>
            </a:fld>
            <a:endParaRPr lang="en-US"/>
          </a:p>
        </p:txBody>
      </p:sp>
    </p:spTree>
    <p:extLst>
      <p:ext uri="{BB962C8B-B14F-4D97-AF65-F5344CB8AC3E}">
        <p14:creationId xmlns:p14="http://schemas.microsoft.com/office/powerpoint/2010/main" val="27917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dirty="0"/>
              <a:t>Numbers are very positive to show the bright future of Blockchain. </a:t>
            </a:r>
          </a:p>
          <a:p>
            <a:pPr marL="171450" indent="-171450">
              <a:buFont typeface="Arial" panose="020B0604020202020204" pitchFamily="34" charset="0"/>
              <a:buChar char="•"/>
            </a:pPr>
            <a:r>
              <a:rPr lang="en-US" b="0" dirty="0"/>
              <a:t>Global Blockchain spending expected to reach $9.2 billion, By 2021.</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Blockchain spending in MEA to reach $307 million in 2021, which represents a compound annual growth rate (CAGR) of 77.4% for the 2016-2021 period.</a:t>
            </a:r>
            <a:endParaRPr lang="en-US" b="0"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86% of Financial Service Providers will be using Blockchain in their operations by 2020</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chemeClr val="bg1"/>
                </a:solidFill>
              </a:rPr>
              <a:t>240,000,000+ transactions on the Ethereum network since its inception.</a:t>
            </a:r>
            <a:endParaRPr lang="en-US" sz="1000" b="0" dirty="0">
              <a:solidFill>
                <a:schemeClr val="bg1"/>
              </a:solidFill>
            </a:endParaRPr>
          </a:p>
        </p:txBody>
      </p:sp>
      <p:sp>
        <p:nvSpPr>
          <p:cNvPr id="4" name="Slide Number Placeholder 3"/>
          <p:cNvSpPr>
            <a:spLocks noGrp="1"/>
          </p:cNvSpPr>
          <p:nvPr>
            <p:ph type="sldNum" sz="quarter" idx="10"/>
          </p:nvPr>
        </p:nvSpPr>
        <p:spPr/>
        <p:txBody>
          <a:bodyPr/>
          <a:lstStyle/>
          <a:p>
            <a:fld id="{45696CD2-204A-48C9-9EB3-7E52EBB4969B}" type="slidenum">
              <a:rPr lang="en-US" smtClean="0"/>
              <a:t>7</a:t>
            </a:fld>
            <a:endParaRPr lang="en-US"/>
          </a:p>
        </p:txBody>
      </p:sp>
    </p:spTree>
    <p:extLst>
      <p:ext uri="{BB962C8B-B14F-4D97-AF65-F5344CB8AC3E}">
        <p14:creationId xmlns:p14="http://schemas.microsoft.com/office/powerpoint/2010/main" val="68114412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kern="1200" dirty="0">
                <a:solidFill>
                  <a:schemeClr val="tx1"/>
                </a:solidFill>
                <a:effectLst/>
                <a:latin typeface="+mn-lt"/>
                <a:ea typeface="+mn-ea"/>
                <a:cs typeface="+mn-cs"/>
              </a:rPr>
              <a:t>Put simply (with Bank of England’s words), the blockchain is “</a:t>
            </a:r>
            <a:r>
              <a:rPr lang="en-US" sz="1200" b="0" i="1" kern="1200" dirty="0">
                <a:solidFill>
                  <a:schemeClr val="tx1"/>
                </a:solidFill>
                <a:effectLst/>
                <a:latin typeface="+mn-lt"/>
                <a:ea typeface="+mn-ea"/>
                <a:cs typeface="+mn-cs"/>
              </a:rPr>
              <a:t>a technology that allows people who don’t know each other to trust a shared record of events”.</a:t>
            </a:r>
            <a:endParaRPr lang="en-US" dirty="0"/>
          </a:p>
          <a:p>
            <a:endParaRPr lang="en-US" dirty="0"/>
          </a:p>
        </p:txBody>
      </p:sp>
      <p:sp>
        <p:nvSpPr>
          <p:cNvPr id="4" name="Slide Number Placeholder 3"/>
          <p:cNvSpPr>
            <a:spLocks noGrp="1"/>
          </p:cNvSpPr>
          <p:nvPr>
            <p:ph type="sldNum" sz="quarter" idx="5"/>
          </p:nvPr>
        </p:nvSpPr>
        <p:spPr/>
        <p:txBody>
          <a:bodyPr/>
          <a:lstStyle/>
          <a:p>
            <a:fld id="{0F7C6A51-DA98-4BC9-B1D5-FB62FE87E5F5}" type="slidenum">
              <a:rPr lang="en-US" smtClean="0"/>
              <a:t>10</a:t>
            </a:fld>
            <a:endParaRPr lang="en-US"/>
          </a:p>
        </p:txBody>
      </p:sp>
    </p:spTree>
    <p:extLst>
      <p:ext uri="{BB962C8B-B14F-4D97-AF65-F5344CB8AC3E}">
        <p14:creationId xmlns:p14="http://schemas.microsoft.com/office/powerpoint/2010/main" val="10820288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11</a:t>
            </a:fld>
            <a:endParaRPr lang="en-US"/>
          </a:p>
        </p:txBody>
      </p:sp>
    </p:spTree>
    <p:extLst>
      <p:ext uri="{BB962C8B-B14F-4D97-AF65-F5344CB8AC3E}">
        <p14:creationId xmlns:p14="http://schemas.microsoft.com/office/powerpoint/2010/main" val="353691832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67F9D98F-425B-4870-BA9B-8D733BD9EDFF}" type="slidenum">
              <a:rPr lang="en-US" smtClean="0"/>
              <a:t>12</a:t>
            </a:fld>
            <a:endParaRPr lang="en-US"/>
          </a:p>
        </p:txBody>
      </p:sp>
    </p:spTree>
    <p:extLst>
      <p:ext uri="{BB962C8B-B14F-4D97-AF65-F5344CB8AC3E}">
        <p14:creationId xmlns:p14="http://schemas.microsoft.com/office/powerpoint/2010/main" val="223907405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CEFF8A2F-3478-4E48-8CCB-D994D13586A6}"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9376431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F8A2F-3478-4E48-8CCB-D994D13586A6}"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897015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F8A2F-3478-4E48-8CCB-D994D13586A6}"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29648179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HREE COLUMNS">
  <p:cSld name="THREE COLUMNS">
    <p:spTree>
      <p:nvGrpSpPr>
        <p:cNvPr id="1" name="Shape 61"/>
        <p:cNvGrpSpPr/>
        <p:nvPr/>
      </p:nvGrpSpPr>
      <p:grpSpPr>
        <a:xfrm>
          <a:off x="0" y="0"/>
          <a:ext cx="0" cy="0"/>
          <a:chOff x="0" y="0"/>
          <a:chExt cx="0" cy="0"/>
        </a:xfrm>
      </p:grpSpPr>
      <p:sp>
        <p:nvSpPr>
          <p:cNvPr id="62" name="Google Shape;62;p8"/>
          <p:cNvSpPr txBox="1">
            <a:spLocks noGrp="1"/>
          </p:cNvSpPr>
          <p:nvPr>
            <p:ph type="ctrTitle"/>
          </p:nvPr>
        </p:nvSpPr>
        <p:spPr>
          <a:xfrm>
            <a:off x="998800" y="676533"/>
            <a:ext cx="11193200" cy="894000"/>
          </a:xfrm>
          <a:prstGeom prst="rect">
            <a:avLst/>
          </a:prstGeom>
        </p:spPr>
        <p:txBody>
          <a:bodyPr spcFirstLastPara="1" wrap="square" lIns="91425" tIns="91425" rIns="91425" bIns="91425" anchor="b" anchorCtr="0">
            <a:noAutofit/>
          </a:bodyPr>
          <a:lstStyle>
            <a:lvl1pPr lvl="0" rtl="0">
              <a:spcBef>
                <a:spcPts val="0"/>
              </a:spcBef>
              <a:spcAft>
                <a:spcPts val="0"/>
              </a:spcAft>
              <a:buClr>
                <a:schemeClr val="dk2"/>
              </a:buClr>
              <a:buSzPts val="3600"/>
              <a:buNone/>
              <a:defRPr sz="4800">
                <a:solidFill>
                  <a:schemeClr val="dk2"/>
                </a:solidFill>
              </a:defRPr>
            </a:lvl1pPr>
            <a:lvl2pPr lvl="1" algn="r" rtl="0">
              <a:spcBef>
                <a:spcPts val="0"/>
              </a:spcBef>
              <a:spcAft>
                <a:spcPts val="0"/>
              </a:spcAft>
              <a:buClr>
                <a:schemeClr val="dk2"/>
              </a:buClr>
              <a:buSzPts val="2400"/>
              <a:buNone/>
              <a:defRPr sz="3200">
                <a:solidFill>
                  <a:schemeClr val="dk2"/>
                </a:solidFill>
              </a:defRPr>
            </a:lvl2pPr>
            <a:lvl3pPr lvl="2" algn="r" rtl="0">
              <a:spcBef>
                <a:spcPts val="0"/>
              </a:spcBef>
              <a:spcAft>
                <a:spcPts val="0"/>
              </a:spcAft>
              <a:buClr>
                <a:schemeClr val="dk2"/>
              </a:buClr>
              <a:buSzPts val="2400"/>
              <a:buNone/>
              <a:defRPr sz="3200">
                <a:solidFill>
                  <a:schemeClr val="dk2"/>
                </a:solidFill>
              </a:defRPr>
            </a:lvl3pPr>
            <a:lvl4pPr lvl="3" algn="r" rtl="0">
              <a:spcBef>
                <a:spcPts val="0"/>
              </a:spcBef>
              <a:spcAft>
                <a:spcPts val="0"/>
              </a:spcAft>
              <a:buClr>
                <a:schemeClr val="dk2"/>
              </a:buClr>
              <a:buSzPts val="2400"/>
              <a:buNone/>
              <a:defRPr sz="3200">
                <a:solidFill>
                  <a:schemeClr val="dk2"/>
                </a:solidFill>
              </a:defRPr>
            </a:lvl4pPr>
            <a:lvl5pPr lvl="4" algn="r" rtl="0">
              <a:spcBef>
                <a:spcPts val="0"/>
              </a:spcBef>
              <a:spcAft>
                <a:spcPts val="0"/>
              </a:spcAft>
              <a:buClr>
                <a:schemeClr val="dk2"/>
              </a:buClr>
              <a:buSzPts val="2400"/>
              <a:buNone/>
              <a:defRPr sz="3200">
                <a:solidFill>
                  <a:schemeClr val="dk2"/>
                </a:solidFill>
              </a:defRPr>
            </a:lvl5pPr>
            <a:lvl6pPr lvl="5" algn="r" rtl="0">
              <a:spcBef>
                <a:spcPts val="0"/>
              </a:spcBef>
              <a:spcAft>
                <a:spcPts val="0"/>
              </a:spcAft>
              <a:buClr>
                <a:schemeClr val="dk2"/>
              </a:buClr>
              <a:buSzPts val="2400"/>
              <a:buNone/>
              <a:defRPr sz="3200">
                <a:solidFill>
                  <a:schemeClr val="dk2"/>
                </a:solidFill>
              </a:defRPr>
            </a:lvl6pPr>
            <a:lvl7pPr lvl="6" algn="r" rtl="0">
              <a:spcBef>
                <a:spcPts val="0"/>
              </a:spcBef>
              <a:spcAft>
                <a:spcPts val="0"/>
              </a:spcAft>
              <a:buClr>
                <a:schemeClr val="dk2"/>
              </a:buClr>
              <a:buSzPts val="2400"/>
              <a:buNone/>
              <a:defRPr sz="3200">
                <a:solidFill>
                  <a:schemeClr val="dk2"/>
                </a:solidFill>
              </a:defRPr>
            </a:lvl7pPr>
            <a:lvl8pPr lvl="7" algn="r" rtl="0">
              <a:spcBef>
                <a:spcPts val="0"/>
              </a:spcBef>
              <a:spcAft>
                <a:spcPts val="0"/>
              </a:spcAft>
              <a:buClr>
                <a:schemeClr val="dk2"/>
              </a:buClr>
              <a:buSzPts val="2400"/>
              <a:buNone/>
              <a:defRPr sz="3200">
                <a:solidFill>
                  <a:schemeClr val="dk2"/>
                </a:solidFill>
              </a:defRPr>
            </a:lvl8pPr>
            <a:lvl9pPr lvl="8" algn="r" rtl="0">
              <a:spcBef>
                <a:spcPts val="0"/>
              </a:spcBef>
              <a:spcAft>
                <a:spcPts val="0"/>
              </a:spcAft>
              <a:buClr>
                <a:schemeClr val="dk2"/>
              </a:buClr>
              <a:buSzPts val="2400"/>
              <a:buNone/>
              <a:defRPr sz="3200">
                <a:solidFill>
                  <a:schemeClr val="dk2"/>
                </a:solidFill>
              </a:defRPr>
            </a:lvl9pPr>
          </a:lstStyle>
          <a:p>
            <a:endParaRPr/>
          </a:p>
        </p:txBody>
      </p:sp>
      <p:sp>
        <p:nvSpPr>
          <p:cNvPr id="63" name="Google Shape;63;p8"/>
          <p:cNvSpPr txBox="1">
            <a:spLocks noGrp="1"/>
          </p:cNvSpPr>
          <p:nvPr>
            <p:ph type="ctrTitle" idx="2"/>
          </p:nvPr>
        </p:nvSpPr>
        <p:spPr>
          <a:xfrm>
            <a:off x="3666873" y="2402833"/>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400"/>
              <a:buNone/>
              <a:defRPr sz="1867">
                <a:solidFill>
                  <a:schemeClr val="dk2"/>
                </a:solidFill>
              </a:defRPr>
            </a:lvl1pPr>
            <a:lvl2pPr lvl="1" algn="ctr" rtl="0">
              <a:spcBef>
                <a:spcPts val="0"/>
              </a:spcBef>
              <a:spcAft>
                <a:spcPts val="0"/>
              </a:spcAft>
              <a:buClr>
                <a:schemeClr val="dk2"/>
              </a:buClr>
              <a:buSzPts val="1800"/>
              <a:buNone/>
              <a:defRPr sz="2400">
                <a:solidFill>
                  <a:schemeClr val="dk2"/>
                </a:solidFill>
              </a:defRPr>
            </a:lvl2pPr>
            <a:lvl3pPr lvl="2" algn="ctr" rtl="0">
              <a:spcBef>
                <a:spcPts val="0"/>
              </a:spcBef>
              <a:spcAft>
                <a:spcPts val="0"/>
              </a:spcAft>
              <a:buClr>
                <a:schemeClr val="dk2"/>
              </a:buClr>
              <a:buSzPts val="1800"/>
              <a:buNone/>
              <a:defRPr sz="2400">
                <a:solidFill>
                  <a:schemeClr val="dk2"/>
                </a:solidFill>
              </a:defRPr>
            </a:lvl3pPr>
            <a:lvl4pPr lvl="3" algn="ctr" rtl="0">
              <a:spcBef>
                <a:spcPts val="0"/>
              </a:spcBef>
              <a:spcAft>
                <a:spcPts val="0"/>
              </a:spcAft>
              <a:buClr>
                <a:schemeClr val="dk2"/>
              </a:buClr>
              <a:buSzPts val="1800"/>
              <a:buNone/>
              <a:defRPr sz="2400">
                <a:solidFill>
                  <a:schemeClr val="dk2"/>
                </a:solidFill>
              </a:defRPr>
            </a:lvl4pPr>
            <a:lvl5pPr lvl="4" algn="ctr" rtl="0">
              <a:spcBef>
                <a:spcPts val="0"/>
              </a:spcBef>
              <a:spcAft>
                <a:spcPts val="0"/>
              </a:spcAft>
              <a:buClr>
                <a:schemeClr val="dk2"/>
              </a:buClr>
              <a:buSzPts val="1800"/>
              <a:buNone/>
              <a:defRPr sz="2400">
                <a:solidFill>
                  <a:schemeClr val="dk2"/>
                </a:solidFill>
              </a:defRPr>
            </a:lvl5pPr>
            <a:lvl6pPr lvl="5" algn="ctr" rtl="0">
              <a:spcBef>
                <a:spcPts val="0"/>
              </a:spcBef>
              <a:spcAft>
                <a:spcPts val="0"/>
              </a:spcAft>
              <a:buClr>
                <a:schemeClr val="dk2"/>
              </a:buClr>
              <a:buSzPts val="1800"/>
              <a:buNone/>
              <a:defRPr sz="2400">
                <a:solidFill>
                  <a:schemeClr val="dk2"/>
                </a:solidFill>
              </a:defRPr>
            </a:lvl6pPr>
            <a:lvl7pPr lvl="6" algn="ctr" rtl="0">
              <a:spcBef>
                <a:spcPts val="0"/>
              </a:spcBef>
              <a:spcAft>
                <a:spcPts val="0"/>
              </a:spcAft>
              <a:buClr>
                <a:schemeClr val="dk2"/>
              </a:buClr>
              <a:buSzPts val="1800"/>
              <a:buNone/>
              <a:defRPr sz="2400">
                <a:solidFill>
                  <a:schemeClr val="dk2"/>
                </a:solidFill>
              </a:defRPr>
            </a:lvl7pPr>
            <a:lvl8pPr lvl="7" algn="ctr" rtl="0">
              <a:spcBef>
                <a:spcPts val="0"/>
              </a:spcBef>
              <a:spcAft>
                <a:spcPts val="0"/>
              </a:spcAft>
              <a:buClr>
                <a:schemeClr val="dk2"/>
              </a:buClr>
              <a:buSzPts val="1800"/>
              <a:buNone/>
              <a:defRPr sz="2400">
                <a:solidFill>
                  <a:schemeClr val="dk2"/>
                </a:solidFill>
              </a:defRPr>
            </a:lvl8pPr>
            <a:lvl9pPr lvl="8" algn="ctr" rtl="0">
              <a:spcBef>
                <a:spcPts val="0"/>
              </a:spcBef>
              <a:spcAft>
                <a:spcPts val="0"/>
              </a:spcAft>
              <a:buClr>
                <a:schemeClr val="dk2"/>
              </a:buClr>
              <a:buSzPts val="1800"/>
              <a:buNone/>
              <a:defRPr sz="2400">
                <a:solidFill>
                  <a:schemeClr val="dk2"/>
                </a:solidFill>
              </a:defRPr>
            </a:lvl9pPr>
          </a:lstStyle>
          <a:p>
            <a:endParaRPr/>
          </a:p>
        </p:txBody>
      </p:sp>
      <p:sp>
        <p:nvSpPr>
          <p:cNvPr id="64" name="Google Shape;64;p8"/>
          <p:cNvSpPr txBox="1">
            <a:spLocks noGrp="1"/>
          </p:cNvSpPr>
          <p:nvPr>
            <p:ph type="subTitle" idx="1"/>
          </p:nvPr>
        </p:nvSpPr>
        <p:spPr>
          <a:xfrm>
            <a:off x="3666825" y="3018100"/>
            <a:ext cx="2093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000"/>
              <a:buNone/>
              <a:defRPr sz="1333">
                <a:solidFill>
                  <a:schemeClr val="dk2"/>
                </a:solidFill>
              </a:defRPr>
            </a:lvl1pPr>
            <a:lvl2pPr lvl="1" algn="ctr" rtl="0">
              <a:lnSpc>
                <a:spcPct val="100000"/>
              </a:lnSpc>
              <a:spcBef>
                <a:spcPts val="0"/>
              </a:spcBef>
              <a:spcAft>
                <a:spcPts val="0"/>
              </a:spcAft>
              <a:buClr>
                <a:schemeClr val="dk2"/>
              </a:buClr>
              <a:buSzPts val="1000"/>
              <a:buNone/>
              <a:defRPr sz="1333">
                <a:solidFill>
                  <a:schemeClr val="dk2"/>
                </a:solidFill>
              </a:defRPr>
            </a:lvl2pPr>
            <a:lvl3pPr lvl="2" algn="ctr" rtl="0">
              <a:lnSpc>
                <a:spcPct val="100000"/>
              </a:lnSpc>
              <a:spcBef>
                <a:spcPts val="0"/>
              </a:spcBef>
              <a:spcAft>
                <a:spcPts val="0"/>
              </a:spcAft>
              <a:buClr>
                <a:schemeClr val="dk2"/>
              </a:buClr>
              <a:buSzPts val="1000"/>
              <a:buNone/>
              <a:defRPr sz="1333">
                <a:solidFill>
                  <a:schemeClr val="dk2"/>
                </a:solidFill>
              </a:defRPr>
            </a:lvl3pPr>
            <a:lvl4pPr lvl="3" algn="ctr" rtl="0">
              <a:lnSpc>
                <a:spcPct val="100000"/>
              </a:lnSpc>
              <a:spcBef>
                <a:spcPts val="0"/>
              </a:spcBef>
              <a:spcAft>
                <a:spcPts val="0"/>
              </a:spcAft>
              <a:buClr>
                <a:schemeClr val="dk2"/>
              </a:buClr>
              <a:buSzPts val="1000"/>
              <a:buNone/>
              <a:defRPr sz="1333">
                <a:solidFill>
                  <a:schemeClr val="dk2"/>
                </a:solidFill>
              </a:defRPr>
            </a:lvl4pPr>
            <a:lvl5pPr lvl="4" algn="ctr" rtl="0">
              <a:lnSpc>
                <a:spcPct val="100000"/>
              </a:lnSpc>
              <a:spcBef>
                <a:spcPts val="0"/>
              </a:spcBef>
              <a:spcAft>
                <a:spcPts val="0"/>
              </a:spcAft>
              <a:buClr>
                <a:schemeClr val="dk2"/>
              </a:buClr>
              <a:buSzPts val="1000"/>
              <a:buNone/>
              <a:defRPr sz="1333">
                <a:solidFill>
                  <a:schemeClr val="dk2"/>
                </a:solidFill>
              </a:defRPr>
            </a:lvl5pPr>
            <a:lvl6pPr lvl="5" algn="ctr" rtl="0">
              <a:lnSpc>
                <a:spcPct val="100000"/>
              </a:lnSpc>
              <a:spcBef>
                <a:spcPts val="0"/>
              </a:spcBef>
              <a:spcAft>
                <a:spcPts val="0"/>
              </a:spcAft>
              <a:buClr>
                <a:schemeClr val="dk2"/>
              </a:buClr>
              <a:buSzPts val="1000"/>
              <a:buNone/>
              <a:defRPr sz="1333">
                <a:solidFill>
                  <a:schemeClr val="dk2"/>
                </a:solidFill>
              </a:defRPr>
            </a:lvl6pPr>
            <a:lvl7pPr lvl="6" algn="ctr" rtl="0">
              <a:lnSpc>
                <a:spcPct val="100000"/>
              </a:lnSpc>
              <a:spcBef>
                <a:spcPts val="0"/>
              </a:spcBef>
              <a:spcAft>
                <a:spcPts val="0"/>
              </a:spcAft>
              <a:buClr>
                <a:schemeClr val="dk2"/>
              </a:buClr>
              <a:buSzPts val="1000"/>
              <a:buNone/>
              <a:defRPr sz="1333">
                <a:solidFill>
                  <a:schemeClr val="dk2"/>
                </a:solidFill>
              </a:defRPr>
            </a:lvl7pPr>
            <a:lvl8pPr lvl="7" algn="ctr" rtl="0">
              <a:lnSpc>
                <a:spcPct val="100000"/>
              </a:lnSpc>
              <a:spcBef>
                <a:spcPts val="0"/>
              </a:spcBef>
              <a:spcAft>
                <a:spcPts val="0"/>
              </a:spcAft>
              <a:buClr>
                <a:schemeClr val="dk2"/>
              </a:buClr>
              <a:buSzPts val="1000"/>
              <a:buNone/>
              <a:defRPr sz="1333">
                <a:solidFill>
                  <a:schemeClr val="dk2"/>
                </a:solidFill>
              </a:defRPr>
            </a:lvl8pPr>
            <a:lvl9pPr lvl="8" algn="ctr" rtl="0">
              <a:lnSpc>
                <a:spcPct val="100000"/>
              </a:lnSpc>
              <a:spcBef>
                <a:spcPts val="0"/>
              </a:spcBef>
              <a:spcAft>
                <a:spcPts val="0"/>
              </a:spcAft>
              <a:buClr>
                <a:schemeClr val="dk2"/>
              </a:buClr>
              <a:buSzPts val="1000"/>
              <a:buNone/>
              <a:defRPr sz="1333">
                <a:solidFill>
                  <a:schemeClr val="dk2"/>
                </a:solidFill>
              </a:defRPr>
            </a:lvl9pPr>
          </a:lstStyle>
          <a:p>
            <a:endParaRPr/>
          </a:p>
        </p:txBody>
      </p:sp>
      <p:sp>
        <p:nvSpPr>
          <p:cNvPr id="65" name="Google Shape;65;p8"/>
          <p:cNvSpPr txBox="1">
            <a:spLocks noGrp="1"/>
          </p:cNvSpPr>
          <p:nvPr>
            <p:ph type="ctrTitle" idx="3"/>
          </p:nvPr>
        </p:nvSpPr>
        <p:spPr>
          <a:xfrm>
            <a:off x="6400268" y="2402833"/>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400"/>
              <a:buNone/>
              <a:defRPr sz="1867">
                <a:solidFill>
                  <a:schemeClr val="dk2"/>
                </a:solidFill>
              </a:defRPr>
            </a:lvl1pPr>
            <a:lvl2pPr lvl="1" algn="ctr" rtl="0">
              <a:spcBef>
                <a:spcPts val="0"/>
              </a:spcBef>
              <a:spcAft>
                <a:spcPts val="0"/>
              </a:spcAft>
              <a:buClr>
                <a:schemeClr val="dk2"/>
              </a:buClr>
              <a:buSzPts val="1800"/>
              <a:buNone/>
              <a:defRPr sz="2400">
                <a:solidFill>
                  <a:schemeClr val="dk2"/>
                </a:solidFill>
              </a:defRPr>
            </a:lvl2pPr>
            <a:lvl3pPr lvl="2" algn="ctr" rtl="0">
              <a:spcBef>
                <a:spcPts val="0"/>
              </a:spcBef>
              <a:spcAft>
                <a:spcPts val="0"/>
              </a:spcAft>
              <a:buClr>
                <a:schemeClr val="dk2"/>
              </a:buClr>
              <a:buSzPts val="1800"/>
              <a:buNone/>
              <a:defRPr sz="2400">
                <a:solidFill>
                  <a:schemeClr val="dk2"/>
                </a:solidFill>
              </a:defRPr>
            </a:lvl3pPr>
            <a:lvl4pPr lvl="3" algn="ctr" rtl="0">
              <a:spcBef>
                <a:spcPts val="0"/>
              </a:spcBef>
              <a:spcAft>
                <a:spcPts val="0"/>
              </a:spcAft>
              <a:buClr>
                <a:schemeClr val="dk2"/>
              </a:buClr>
              <a:buSzPts val="1800"/>
              <a:buNone/>
              <a:defRPr sz="2400">
                <a:solidFill>
                  <a:schemeClr val="dk2"/>
                </a:solidFill>
              </a:defRPr>
            </a:lvl4pPr>
            <a:lvl5pPr lvl="4" algn="ctr" rtl="0">
              <a:spcBef>
                <a:spcPts val="0"/>
              </a:spcBef>
              <a:spcAft>
                <a:spcPts val="0"/>
              </a:spcAft>
              <a:buClr>
                <a:schemeClr val="dk2"/>
              </a:buClr>
              <a:buSzPts val="1800"/>
              <a:buNone/>
              <a:defRPr sz="2400">
                <a:solidFill>
                  <a:schemeClr val="dk2"/>
                </a:solidFill>
              </a:defRPr>
            </a:lvl5pPr>
            <a:lvl6pPr lvl="5" algn="ctr" rtl="0">
              <a:spcBef>
                <a:spcPts val="0"/>
              </a:spcBef>
              <a:spcAft>
                <a:spcPts val="0"/>
              </a:spcAft>
              <a:buClr>
                <a:schemeClr val="dk2"/>
              </a:buClr>
              <a:buSzPts val="1800"/>
              <a:buNone/>
              <a:defRPr sz="2400">
                <a:solidFill>
                  <a:schemeClr val="dk2"/>
                </a:solidFill>
              </a:defRPr>
            </a:lvl6pPr>
            <a:lvl7pPr lvl="6" algn="ctr" rtl="0">
              <a:spcBef>
                <a:spcPts val="0"/>
              </a:spcBef>
              <a:spcAft>
                <a:spcPts val="0"/>
              </a:spcAft>
              <a:buClr>
                <a:schemeClr val="dk2"/>
              </a:buClr>
              <a:buSzPts val="1800"/>
              <a:buNone/>
              <a:defRPr sz="2400">
                <a:solidFill>
                  <a:schemeClr val="dk2"/>
                </a:solidFill>
              </a:defRPr>
            </a:lvl7pPr>
            <a:lvl8pPr lvl="7" algn="ctr" rtl="0">
              <a:spcBef>
                <a:spcPts val="0"/>
              </a:spcBef>
              <a:spcAft>
                <a:spcPts val="0"/>
              </a:spcAft>
              <a:buClr>
                <a:schemeClr val="dk2"/>
              </a:buClr>
              <a:buSzPts val="1800"/>
              <a:buNone/>
              <a:defRPr sz="2400">
                <a:solidFill>
                  <a:schemeClr val="dk2"/>
                </a:solidFill>
              </a:defRPr>
            </a:lvl8pPr>
            <a:lvl9pPr lvl="8" algn="ctr" rtl="0">
              <a:spcBef>
                <a:spcPts val="0"/>
              </a:spcBef>
              <a:spcAft>
                <a:spcPts val="0"/>
              </a:spcAft>
              <a:buClr>
                <a:schemeClr val="dk2"/>
              </a:buClr>
              <a:buSzPts val="1800"/>
              <a:buNone/>
              <a:defRPr sz="2400">
                <a:solidFill>
                  <a:schemeClr val="dk2"/>
                </a:solidFill>
              </a:defRPr>
            </a:lvl9pPr>
          </a:lstStyle>
          <a:p>
            <a:endParaRPr/>
          </a:p>
        </p:txBody>
      </p:sp>
      <p:sp>
        <p:nvSpPr>
          <p:cNvPr id="66" name="Google Shape;66;p8"/>
          <p:cNvSpPr txBox="1">
            <a:spLocks noGrp="1"/>
          </p:cNvSpPr>
          <p:nvPr>
            <p:ph type="subTitle" idx="4"/>
          </p:nvPr>
        </p:nvSpPr>
        <p:spPr>
          <a:xfrm>
            <a:off x="6400220" y="3018100"/>
            <a:ext cx="20936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000"/>
              <a:buNone/>
              <a:defRPr sz="1333">
                <a:solidFill>
                  <a:schemeClr val="dk2"/>
                </a:solidFill>
              </a:defRPr>
            </a:lvl1pPr>
            <a:lvl2pPr lvl="1" algn="ctr" rtl="0">
              <a:lnSpc>
                <a:spcPct val="100000"/>
              </a:lnSpc>
              <a:spcBef>
                <a:spcPts val="0"/>
              </a:spcBef>
              <a:spcAft>
                <a:spcPts val="0"/>
              </a:spcAft>
              <a:buClr>
                <a:schemeClr val="dk2"/>
              </a:buClr>
              <a:buSzPts val="1000"/>
              <a:buNone/>
              <a:defRPr sz="1333">
                <a:solidFill>
                  <a:schemeClr val="dk2"/>
                </a:solidFill>
              </a:defRPr>
            </a:lvl2pPr>
            <a:lvl3pPr lvl="2" algn="ctr" rtl="0">
              <a:lnSpc>
                <a:spcPct val="100000"/>
              </a:lnSpc>
              <a:spcBef>
                <a:spcPts val="0"/>
              </a:spcBef>
              <a:spcAft>
                <a:spcPts val="0"/>
              </a:spcAft>
              <a:buClr>
                <a:schemeClr val="dk2"/>
              </a:buClr>
              <a:buSzPts val="1000"/>
              <a:buNone/>
              <a:defRPr sz="1333">
                <a:solidFill>
                  <a:schemeClr val="dk2"/>
                </a:solidFill>
              </a:defRPr>
            </a:lvl3pPr>
            <a:lvl4pPr lvl="3" algn="ctr" rtl="0">
              <a:lnSpc>
                <a:spcPct val="100000"/>
              </a:lnSpc>
              <a:spcBef>
                <a:spcPts val="0"/>
              </a:spcBef>
              <a:spcAft>
                <a:spcPts val="0"/>
              </a:spcAft>
              <a:buClr>
                <a:schemeClr val="dk2"/>
              </a:buClr>
              <a:buSzPts val="1000"/>
              <a:buNone/>
              <a:defRPr sz="1333">
                <a:solidFill>
                  <a:schemeClr val="dk2"/>
                </a:solidFill>
              </a:defRPr>
            </a:lvl4pPr>
            <a:lvl5pPr lvl="4" algn="ctr" rtl="0">
              <a:lnSpc>
                <a:spcPct val="100000"/>
              </a:lnSpc>
              <a:spcBef>
                <a:spcPts val="0"/>
              </a:spcBef>
              <a:spcAft>
                <a:spcPts val="0"/>
              </a:spcAft>
              <a:buClr>
                <a:schemeClr val="dk2"/>
              </a:buClr>
              <a:buSzPts val="1000"/>
              <a:buNone/>
              <a:defRPr sz="1333">
                <a:solidFill>
                  <a:schemeClr val="dk2"/>
                </a:solidFill>
              </a:defRPr>
            </a:lvl5pPr>
            <a:lvl6pPr lvl="5" algn="ctr" rtl="0">
              <a:lnSpc>
                <a:spcPct val="100000"/>
              </a:lnSpc>
              <a:spcBef>
                <a:spcPts val="0"/>
              </a:spcBef>
              <a:spcAft>
                <a:spcPts val="0"/>
              </a:spcAft>
              <a:buClr>
                <a:schemeClr val="dk2"/>
              </a:buClr>
              <a:buSzPts val="1000"/>
              <a:buNone/>
              <a:defRPr sz="1333">
                <a:solidFill>
                  <a:schemeClr val="dk2"/>
                </a:solidFill>
              </a:defRPr>
            </a:lvl6pPr>
            <a:lvl7pPr lvl="6" algn="ctr" rtl="0">
              <a:lnSpc>
                <a:spcPct val="100000"/>
              </a:lnSpc>
              <a:spcBef>
                <a:spcPts val="0"/>
              </a:spcBef>
              <a:spcAft>
                <a:spcPts val="0"/>
              </a:spcAft>
              <a:buClr>
                <a:schemeClr val="dk2"/>
              </a:buClr>
              <a:buSzPts val="1000"/>
              <a:buNone/>
              <a:defRPr sz="1333">
                <a:solidFill>
                  <a:schemeClr val="dk2"/>
                </a:solidFill>
              </a:defRPr>
            </a:lvl7pPr>
            <a:lvl8pPr lvl="7" algn="ctr" rtl="0">
              <a:lnSpc>
                <a:spcPct val="100000"/>
              </a:lnSpc>
              <a:spcBef>
                <a:spcPts val="0"/>
              </a:spcBef>
              <a:spcAft>
                <a:spcPts val="0"/>
              </a:spcAft>
              <a:buClr>
                <a:schemeClr val="dk2"/>
              </a:buClr>
              <a:buSzPts val="1000"/>
              <a:buNone/>
              <a:defRPr sz="1333">
                <a:solidFill>
                  <a:schemeClr val="dk2"/>
                </a:solidFill>
              </a:defRPr>
            </a:lvl8pPr>
            <a:lvl9pPr lvl="8" algn="ctr" rtl="0">
              <a:lnSpc>
                <a:spcPct val="100000"/>
              </a:lnSpc>
              <a:spcBef>
                <a:spcPts val="0"/>
              </a:spcBef>
              <a:spcAft>
                <a:spcPts val="0"/>
              </a:spcAft>
              <a:buClr>
                <a:schemeClr val="dk2"/>
              </a:buClr>
              <a:buSzPts val="1000"/>
              <a:buNone/>
              <a:defRPr sz="1333">
                <a:solidFill>
                  <a:schemeClr val="dk2"/>
                </a:solidFill>
              </a:defRPr>
            </a:lvl9pPr>
          </a:lstStyle>
          <a:p>
            <a:endParaRPr/>
          </a:p>
        </p:txBody>
      </p:sp>
      <p:sp>
        <p:nvSpPr>
          <p:cNvPr id="67" name="Google Shape;67;p8"/>
          <p:cNvSpPr txBox="1">
            <a:spLocks noGrp="1"/>
          </p:cNvSpPr>
          <p:nvPr>
            <p:ph type="ctrTitle" idx="5"/>
          </p:nvPr>
        </p:nvSpPr>
        <p:spPr>
          <a:xfrm>
            <a:off x="5059931" y="4800067"/>
            <a:ext cx="2093600" cy="7704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dk2"/>
              </a:buClr>
              <a:buSzPts val="1400"/>
              <a:buNone/>
              <a:defRPr sz="1867">
                <a:solidFill>
                  <a:schemeClr val="dk2"/>
                </a:solidFill>
              </a:defRPr>
            </a:lvl1pPr>
            <a:lvl2pPr lvl="1" algn="ctr" rtl="0">
              <a:spcBef>
                <a:spcPts val="0"/>
              </a:spcBef>
              <a:spcAft>
                <a:spcPts val="0"/>
              </a:spcAft>
              <a:buClr>
                <a:schemeClr val="dk2"/>
              </a:buClr>
              <a:buSzPts val="1800"/>
              <a:buNone/>
              <a:defRPr sz="2400">
                <a:solidFill>
                  <a:schemeClr val="dk2"/>
                </a:solidFill>
              </a:defRPr>
            </a:lvl2pPr>
            <a:lvl3pPr lvl="2" algn="ctr" rtl="0">
              <a:spcBef>
                <a:spcPts val="0"/>
              </a:spcBef>
              <a:spcAft>
                <a:spcPts val="0"/>
              </a:spcAft>
              <a:buClr>
                <a:schemeClr val="dk2"/>
              </a:buClr>
              <a:buSzPts val="1800"/>
              <a:buNone/>
              <a:defRPr sz="2400">
                <a:solidFill>
                  <a:schemeClr val="dk2"/>
                </a:solidFill>
              </a:defRPr>
            </a:lvl3pPr>
            <a:lvl4pPr lvl="3" algn="ctr" rtl="0">
              <a:spcBef>
                <a:spcPts val="0"/>
              </a:spcBef>
              <a:spcAft>
                <a:spcPts val="0"/>
              </a:spcAft>
              <a:buClr>
                <a:schemeClr val="dk2"/>
              </a:buClr>
              <a:buSzPts val="1800"/>
              <a:buNone/>
              <a:defRPr sz="2400">
                <a:solidFill>
                  <a:schemeClr val="dk2"/>
                </a:solidFill>
              </a:defRPr>
            </a:lvl4pPr>
            <a:lvl5pPr lvl="4" algn="ctr" rtl="0">
              <a:spcBef>
                <a:spcPts val="0"/>
              </a:spcBef>
              <a:spcAft>
                <a:spcPts val="0"/>
              </a:spcAft>
              <a:buClr>
                <a:schemeClr val="dk2"/>
              </a:buClr>
              <a:buSzPts val="1800"/>
              <a:buNone/>
              <a:defRPr sz="2400">
                <a:solidFill>
                  <a:schemeClr val="dk2"/>
                </a:solidFill>
              </a:defRPr>
            </a:lvl5pPr>
            <a:lvl6pPr lvl="5" algn="ctr" rtl="0">
              <a:spcBef>
                <a:spcPts val="0"/>
              </a:spcBef>
              <a:spcAft>
                <a:spcPts val="0"/>
              </a:spcAft>
              <a:buClr>
                <a:schemeClr val="dk2"/>
              </a:buClr>
              <a:buSzPts val="1800"/>
              <a:buNone/>
              <a:defRPr sz="2400">
                <a:solidFill>
                  <a:schemeClr val="dk2"/>
                </a:solidFill>
              </a:defRPr>
            </a:lvl6pPr>
            <a:lvl7pPr lvl="6" algn="ctr" rtl="0">
              <a:spcBef>
                <a:spcPts val="0"/>
              </a:spcBef>
              <a:spcAft>
                <a:spcPts val="0"/>
              </a:spcAft>
              <a:buClr>
                <a:schemeClr val="dk2"/>
              </a:buClr>
              <a:buSzPts val="1800"/>
              <a:buNone/>
              <a:defRPr sz="2400">
                <a:solidFill>
                  <a:schemeClr val="dk2"/>
                </a:solidFill>
              </a:defRPr>
            </a:lvl7pPr>
            <a:lvl8pPr lvl="7" algn="ctr" rtl="0">
              <a:spcBef>
                <a:spcPts val="0"/>
              </a:spcBef>
              <a:spcAft>
                <a:spcPts val="0"/>
              </a:spcAft>
              <a:buClr>
                <a:schemeClr val="dk2"/>
              </a:buClr>
              <a:buSzPts val="1800"/>
              <a:buNone/>
              <a:defRPr sz="2400">
                <a:solidFill>
                  <a:schemeClr val="dk2"/>
                </a:solidFill>
              </a:defRPr>
            </a:lvl8pPr>
            <a:lvl9pPr lvl="8" algn="ctr" rtl="0">
              <a:spcBef>
                <a:spcPts val="0"/>
              </a:spcBef>
              <a:spcAft>
                <a:spcPts val="0"/>
              </a:spcAft>
              <a:buClr>
                <a:schemeClr val="dk2"/>
              </a:buClr>
              <a:buSzPts val="1800"/>
              <a:buNone/>
              <a:defRPr sz="2400">
                <a:solidFill>
                  <a:schemeClr val="dk2"/>
                </a:solidFill>
              </a:defRPr>
            </a:lvl9pPr>
          </a:lstStyle>
          <a:p>
            <a:endParaRPr/>
          </a:p>
        </p:txBody>
      </p:sp>
      <p:sp>
        <p:nvSpPr>
          <p:cNvPr id="68" name="Google Shape;68;p8"/>
          <p:cNvSpPr txBox="1">
            <a:spLocks noGrp="1"/>
          </p:cNvSpPr>
          <p:nvPr>
            <p:ph type="subTitle" idx="6"/>
          </p:nvPr>
        </p:nvSpPr>
        <p:spPr>
          <a:xfrm>
            <a:off x="5004033" y="5415333"/>
            <a:ext cx="2205200" cy="4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dk2"/>
              </a:buClr>
              <a:buSzPts val="1000"/>
              <a:buNone/>
              <a:defRPr sz="1333">
                <a:solidFill>
                  <a:schemeClr val="dk2"/>
                </a:solidFill>
              </a:defRPr>
            </a:lvl1pPr>
            <a:lvl2pPr lvl="1" algn="ctr" rtl="0">
              <a:lnSpc>
                <a:spcPct val="100000"/>
              </a:lnSpc>
              <a:spcBef>
                <a:spcPts val="0"/>
              </a:spcBef>
              <a:spcAft>
                <a:spcPts val="0"/>
              </a:spcAft>
              <a:buClr>
                <a:schemeClr val="dk2"/>
              </a:buClr>
              <a:buSzPts val="1000"/>
              <a:buNone/>
              <a:defRPr sz="1333">
                <a:solidFill>
                  <a:schemeClr val="dk2"/>
                </a:solidFill>
              </a:defRPr>
            </a:lvl2pPr>
            <a:lvl3pPr lvl="2" algn="ctr" rtl="0">
              <a:lnSpc>
                <a:spcPct val="100000"/>
              </a:lnSpc>
              <a:spcBef>
                <a:spcPts val="0"/>
              </a:spcBef>
              <a:spcAft>
                <a:spcPts val="0"/>
              </a:spcAft>
              <a:buClr>
                <a:schemeClr val="dk2"/>
              </a:buClr>
              <a:buSzPts val="1000"/>
              <a:buNone/>
              <a:defRPr sz="1333">
                <a:solidFill>
                  <a:schemeClr val="dk2"/>
                </a:solidFill>
              </a:defRPr>
            </a:lvl3pPr>
            <a:lvl4pPr lvl="3" algn="ctr" rtl="0">
              <a:lnSpc>
                <a:spcPct val="100000"/>
              </a:lnSpc>
              <a:spcBef>
                <a:spcPts val="0"/>
              </a:spcBef>
              <a:spcAft>
                <a:spcPts val="0"/>
              </a:spcAft>
              <a:buClr>
                <a:schemeClr val="dk2"/>
              </a:buClr>
              <a:buSzPts val="1000"/>
              <a:buNone/>
              <a:defRPr sz="1333">
                <a:solidFill>
                  <a:schemeClr val="dk2"/>
                </a:solidFill>
              </a:defRPr>
            </a:lvl4pPr>
            <a:lvl5pPr lvl="4" algn="ctr" rtl="0">
              <a:lnSpc>
                <a:spcPct val="100000"/>
              </a:lnSpc>
              <a:spcBef>
                <a:spcPts val="0"/>
              </a:spcBef>
              <a:spcAft>
                <a:spcPts val="0"/>
              </a:spcAft>
              <a:buClr>
                <a:schemeClr val="dk2"/>
              </a:buClr>
              <a:buSzPts val="1000"/>
              <a:buNone/>
              <a:defRPr sz="1333">
                <a:solidFill>
                  <a:schemeClr val="dk2"/>
                </a:solidFill>
              </a:defRPr>
            </a:lvl5pPr>
            <a:lvl6pPr lvl="5" algn="ctr" rtl="0">
              <a:lnSpc>
                <a:spcPct val="100000"/>
              </a:lnSpc>
              <a:spcBef>
                <a:spcPts val="0"/>
              </a:spcBef>
              <a:spcAft>
                <a:spcPts val="0"/>
              </a:spcAft>
              <a:buClr>
                <a:schemeClr val="dk2"/>
              </a:buClr>
              <a:buSzPts val="1000"/>
              <a:buNone/>
              <a:defRPr sz="1333">
                <a:solidFill>
                  <a:schemeClr val="dk2"/>
                </a:solidFill>
              </a:defRPr>
            </a:lvl6pPr>
            <a:lvl7pPr lvl="6" algn="ctr" rtl="0">
              <a:lnSpc>
                <a:spcPct val="100000"/>
              </a:lnSpc>
              <a:spcBef>
                <a:spcPts val="0"/>
              </a:spcBef>
              <a:spcAft>
                <a:spcPts val="0"/>
              </a:spcAft>
              <a:buClr>
                <a:schemeClr val="dk2"/>
              </a:buClr>
              <a:buSzPts val="1000"/>
              <a:buNone/>
              <a:defRPr sz="1333">
                <a:solidFill>
                  <a:schemeClr val="dk2"/>
                </a:solidFill>
              </a:defRPr>
            </a:lvl7pPr>
            <a:lvl8pPr lvl="7" algn="ctr" rtl="0">
              <a:lnSpc>
                <a:spcPct val="100000"/>
              </a:lnSpc>
              <a:spcBef>
                <a:spcPts val="0"/>
              </a:spcBef>
              <a:spcAft>
                <a:spcPts val="0"/>
              </a:spcAft>
              <a:buClr>
                <a:schemeClr val="dk2"/>
              </a:buClr>
              <a:buSzPts val="1000"/>
              <a:buNone/>
              <a:defRPr sz="1333">
                <a:solidFill>
                  <a:schemeClr val="dk2"/>
                </a:solidFill>
              </a:defRPr>
            </a:lvl8pPr>
            <a:lvl9pPr lvl="8" algn="ctr" rtl="0">
              <a:lnSpc>
                <a:spcPct val="100000"/>
              </a:lnSpc>
              <a:spcBef>
                <a:spcPts val="0"/>
              </a:spcBef>
              <a:spcAft>
                <a:spcPts val="0"/>
              </a:spcAft>
              <a:buClr>
                <a:schemeClr val="dk2"/>
              </a:buClr>
              <a:buSzPts val="1000"/>
              <a:buNone/>
              <a:defRPr sz="1333">
                <a:solidFill>
                  <a:schemeClr val="dk2"/>
                </a:solidFill>
              </a:defRPr>
            </a:lvl9pPr>
          </a:lstStyle>
          <a:p>
            <a:endParaRPr/>
          </a:p>
        </p:txBody>
      </p:sp>
    </p:spTree>
    <p:extLst>
      <p:ext uri="{BB962C8B-B14F-4D97-AF65-F5344CB8AC3E}">
        <p14:creationId xmlns:p14="http://schemas.microsoft.com/office/powerpoint/2010/main" val="30857199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CEFF8A2F-3478-4E48-8CCB-D994D13586A6}"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3675300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EFF8A2F-3478-4E48-8CCB-D994D13586A6}" type="datetimeFigureOut">
              <a:rPr lang="en-US" smtClean="0"/>
              <a:t>8/24/2022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53000419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CEFF8A2F-3478-4E48-8CCB-D994D13586A6}"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277893275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CEFF8A2F-3478-4E48-8CCB-D994D13586A6}" type="datetimeFigureOut">
              <a:rPr lang="en-US" smtClean="0"/>
              <a:t>8/24/2022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3285857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CEFF8A2F-3478-4E48-8CCB-D994D13586A6}" type="datetimeFigureOut">
              <a:rPr lang="en-US" smtClean="0"/>
              <a:t>8/24/2022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6669421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FF8A2F-3478-4E48-8CCB-D994D13586A6}" type="datetimeFigureOut">
              <a:rPr lang="en-US" smtClean="0"/>
              <a:t>8/24/2022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150174411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F8A2F-3478-4E48-8CCB-D994D13586A6}"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356012838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EFF8A2F-3478-4E48-8CCB-D994D13586A6}" type="datetimeFigureOut">
              <a:rPr lang="en-US" smtClean="0"/>
              <a:t>8/24/2022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EE5CEC6-B5CB-4F10-9CDC-0E5DC15A9B11}" type="slidenum">
              <a:rPr lang="en-US" smtClean="0"/>
              <a:t>‹#›</a:t>
            </a:fld>
            <a:endParaRPr lang="en-US"/>
          </a:p>
        </p:txBody>
      </p:sp>
    </p:spTree>
    <p:extLst>
      <p:ext uri="{BB962C8B-B14F-4D97-AF65-F5344CB8AC3E}">
        <p14:creationId xmlns:p14="http://schemas.microsoft.com/office/powerpoint/2010/main" val="418033758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EFF8A2F-3478-4E48-8CCB-D994D13586A6}" type="datetimeFigureOut">
              <a:rPr lang="en-US" smtClean="0"/>
              <a:t>8/24/2022</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EE5CEC6-B5CB-4F10-9CDC-0E5DC15A9B11}" type="slidenum">
              <a:rPr lang="en-US" smtClean="0"/>
              <a:t>‹#›</a:t>
            </a:fld>
            <a:endParaRPr lang="en-US"/>
          </a:p>
        </p:txBody>
      </p:sp>
    </p:spTree>
    <p:extLst>
      <p:ext uri="{BB962C8B-B14F-4D97-AF65-F5344CB8AC3E}">
        <p14:creationId xmlns:p14="http://schemas.microsoft.com/office/powerpoint/2010/main" val="67640608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3.jpe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10" Type="http://schemas.openxmlformats.org/officeDocument/2006/relationships/image" Target="../media/image4.png"/><Relationship Id="rId4" Type="http://schemas.openxmlformats.org/officeDocument/2006/relationships/image" Target="../media/image19.png"/><Relationship Id="rId9" Type="http://schemas.openxmlformats.org/officeDocument/2006/relationships/image" Target="../media/image9.png"/></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18.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29.png"/><Relationship Id="rId5" Type="http://schemas.openxmlformats.org/officeDocument/2006/relationships/image" Target="../media/image28.png"/><Relationship Id="rId10" Type="http://schemas.openxmlformats.org/officeDocument/2006/relationships/image" Target="../media/image4.png"/><Relationship Id="rId4" Type="http://schemas.openxmlformats.org/officeDocument/2006/relationships/image" Target="../media/image27.png"/><Relationship Id="rId9" Type="http://schemas.openxmlformats.org/officeDocument/2006/relationships/image" Target="../media/image9.png"/></Relationships>
</file>

<file path=ppt/slides/_rels/slide19.xml.rels><?xml version="1.0" encoding="UTF-8" standalone="yes"?>
<Relationships xmlns="http://schemas.openxmlformats.org/package/2006/relationships"><Relationship Id="rId3" Type="http://schemas.openxmlformats.org/officeDocument/2006/relationships/image" Target="../media/image32.jpeg"/><Relationship Id="rId7"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34.png"/><Relationship Id="rId4"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2.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39.png"/></Relationships>
</file>

<file path=ppt/slides/_rels/slide2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2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2.xml"/><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png"/></Relationships>
</file>

<file path=ppt/slides/_rels/slide2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43.png"/></Relationships>
</file>

<file path=ppt/slides/_rels/slide3.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9.png"/><Relationship Id="rId4" Type="http://schemas.openxmlformats.org/officeDocument/2006/relationships/image" Target="../media/image11.png"/></Relationships>
</file>

<file path=ppt/slides/_rels/slide30.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6.png"/><Relationship Id="rId2" Type="http://schemas.openxmlformats.org/officeDocument/2006/relationships/notesSlide" Target="../notesSlides/notesSlide24.xml"/><Relationship Id="rId1" Type="http://schemas.openxmlformats.org/officeDocument/2006/relationships/slideLayout" Target="../slideLayouts/slideLayout2.xml"/><Relationship Id="rId6" Type="http://schemas.openxmlformats.org/officeDocument/2006/relationships/image" Target="../media/image45.png"/><Relationship Id="rId5" Type="http://schemas.openxmlformats.org/officeDocument/2006/relationships/image" Target="../media/image44.jpeg"/><Relationship Id="rId4" Type="http://schemas.openxmlformats.org/officeDocument/2006/relationships/image" Target="../media/image4.png"/></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2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2.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9.png"/></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7.xml"/><Relationship Id="rId1" Type="http://schemas.openxmlformats.org/officeDocument/2006/relationships/slideLayout" Target="../slideLayouts/slideLayout2.xml"/><Relationship Id="rId5" Type="http://schemas.openxmlformats.org/officeDocument/2006/relationships/image" Target="../media/image49.png"/><Relationship Id="rId4" Type="http://schemas.openxmlformats.org/officeDocument/2006/relationships/image" Target="../media/image4.png"/></Relationships>
</file>

<file path=ppt/slides/_rels/slide3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0.png"/><Relationship Id="rId7" Type="http://schemas.openxmlformats.org/officeDocument/2006/relationships/image" Target="../media/image53.png"/><Relationship Id="rId2" Type="http://schemas.openxmlformats.org/officeDocument/2006/relationships/notesSlide" Target="../notesSlides/notesSlide28.xml"/><Relationship Id="rId1" Type="http://schemas.openxmlformats.org/officeDocument/2006/relationships/slideLayout" Target="../slideLayouts/slideLayout2.xml"/><Relationship Id="rId6" Type="http://schemas.openxmlformats.org/officeDocument/2006/relationships/image" Target="../media/image52.png"/><Relationship Id="rId5" Type="http://schemas.microsoft.com/office/2007/relationships/hdphoto" Target="../media/hdphoto1.wdp"/><Relationship Id="rId4" Type="http://schemas.openxmlformats.org/officeDocument/2006/relationships/image" Target="../media/image51.png"/><Relationship Id="rId9" Type="http://schemas.openxmlformats.org/officeDocument/2006/relationships/image" Target="../media/image4.png"/></Relationships>
</file>

<file path=ppt/slides/_rels/slide3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9.xml"/><Relationship Id="rId1" Type="http://schemas.openxmlformats.org/officeDocument/2006/relationships/slideLayout" Target="../slideLayouts/slideLayout12.xml"/><Relationship Id="rId5" Type="http://schemas.openxmlformats.org/officeDocument/2006/relationships/image" Target="../media/image54.gif"/><Relationship Id="rId4" Type="http://schemas.openxmlformats.org/officeDocument/2006/relationships/image" Target="../media/image4.png"/></Relationships>
</file>

<file path=ppt/slides/_rels/slide36.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9.png"/><Relationship Id="rId7" Type="http://schemas.openxmlformats.org/officeDocument/2006/relationships/image" Target="../media/image58.png"/><Relationship Id="rId2" Type="http://schemas.openxmlformats.org/officeDocument/2006/relationships/notesSlide" Target="../notesSlides/notesSlide30.xml"/><Relationship Id="rId1" Type="http://schemas.openxmlformats.org/officeDocument/2006/relationships/slideLayout" Target="../slideLayouts/slideLayout12.xml"/><Relationship Id="rId6" Type="http://schemas.openxmlformats.org/officeDocument/2006/relationships/image" Target="../media/image57.png"/><Relationship Id="rId5" Type="http://schemas.openxmlformats.org/officeDocument/2006/relationships/image" Target="../media/image56.png"/><Relationship Id="rId4" Type="http://schemas.openxmlformats.org/officeDocument/2006/relationships/image" Target="../media/image55.png"/><Relationship Id="rId9" Type="http://schemas.openxmlformats.org/officeDocument/2006/relationships/image" Target="../media/image4.png"/></Relationships>
</file>

<file path=ppt/slides/_rels/slide3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1.xml"/><Relationship Id="rId1" Type="http://schemas.openxmlformats.org/officeDocument/2006/relationships/slideLayout" Target="../slideLayouts/slideLayout12.xml"/><Relationship Id="rId5" Type="http://schemas.openxmlformats.org/officeDocument/2006/relationships/image" Target="../media/image60.png"/><Relationship Id="rId4" Type="http://schemas.openxmlformats.org/officeDocument/2006/relationships/image" Target="../media/image4.png"/></Relationships>
</file>

<file path=ppt/slides/_rels/slide3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1.xml"/><Relationship Id="rId6" Type="http://schemas.openxmlformats.org/officeDocument/2006/relationships/image" Target="../media/image4.png"/><Relationship Id="rId5" Type="http://schemas.openxmlformats.org/officeDocument/2006/relationships/image" Target="../media/image9.png"/><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3" Type="http://schemas.openxmlformats.org/officeDocument/2006/relationships/image" Target="../media/image65.png"/><Relationship Id="rId7" Type="http://schemas.openxmlformats.org/officeDocument/2006/relationships/image" Target="../media/image4.png"/><Relationship Id="rId2"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9.png"/><Relationship Id="rId5" Type="http://schemas.microsoft.com/office/2007/relationships/hdphoto" Target="../media/hdphoto2.wdp"/><Relationship Id="rId4" Type="http://schemas.openxmlformats.org/officeDocument/2006/relationships/image" Target="../media/image66.png"/></Relationships>
</file>

<file path=ppt/slides/_rels/slide4.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 Id="rId9" Type="http://schemas.openxmlformats.org/officeDocument/2006/relationships/image" Target="../media/image4.png"/></Relationships>
</file>

<file path=ppt/slides/_rels/slide40.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68.png"/><Relationship Id="rId7" Type="http://schemas.openxmlformats.org/officeDocument/2006/relationships/image" Target="../media/image9.png"/><Relationship Id="rId2" Type="http://schemas.openxmlformats.org/officeDocument/2006/relationships/image" Target="../media/image67.jpeg"/><Relationship Id="rId1" Type="http://schemas.openxmlformats.org/officeDocument/2006/relationships/slideLayout" Target="../slideLayouts/slideLayout1.xml"/><Relationship Id="rId6" Type="http://schemas.openxmlformats.org/officeDocument/2006/relationships/image" Target="../media/image69.png"/><Relationship Id="rId5" Type="http://schemas.microsoft.com/office/2007/relationships/hdphoto" Target="../media/hdphoto2.wdp"/><Relationship Id="rId4" Type="http://schemas.openxmlformats.org/officeDocument/2006/relationships/image" Target="../media/image66.pn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0.jpeg"/><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2.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4.png"/><Relationship Id="rId2" Type="http://schemas.openxmlformats.org/officeDocument/2006/relationships/image" Target="../media/image66.png"/><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72.png"/><Relationship Id="rId4" Type="http://schemas.openxmlformats.org/officeDocument/2006/relationships/image" Target="../media/image71.jpeg"/></Relationships>
</file>

<file path=ppt/slides/_rels/slide4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2.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3.png"/></Relationships>
</file>

<file path=ppt/slides/_rels/slide4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4.png"/></Relationships>
</file>

<file path=ppt/slides/_rels/slide4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4.xml"/><Relationship Id="rId1" Type="http://schemas.openxmlformats.org/officeDocument/2006/relationships/slideLayout" Target="../slideLayouts/slideLayout2.xml"/><Relationship Id="rId6" Type="http://schemas.openxmlformats.org/officeDocument/2006/relationships/image" Target="../media/image76.png"/><Relationship Id="rId5" Type="http://schemas.openxmlformats.org/officeDocument/2006/relationships/image" Target="../media/image75.png"/><Relationship Id="rId4" Type="http://schemas.openxmlformats.org/officeDocument/2006/relationships/image" Target="../media/image4.png"/></Relationships>
</file>

<file path=ppt/slides/_rels/slide4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5.xml"/><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77.png"/></Relationships>
</file>

<file path=ppt/slides/_rels/slide48.xml.rels><?xml version="1.0" encoding="UTF-8" standalone="yes"?>
<Relationships xmlns="http://schemas.openxmlformats.org/package/2006/relationships"><Relationship Id="rId8" Type="http://schemas.openxmlformats.org/officeDocument/2006/relationships/image" Target="../media/image82.png"/><Relationship Id="rId13" Type="http://schemas.openxmlformats.org/officeDocument/2006/relationships/image" Target="../media/image4.png"/><Relationship Id="rId3" Type="http://schemas.openxmlformats.org/officeDocument/2006/relationships/image" Target="../media/image9.png"/><Relationship Id="rId7" Type="http://schemas.openxmlformats.org/officeDocument/2006/relationships/image" Target="../media/image81.png"/><Relationship Id="rId12" Type="http://schemas.openxmlformats.org/officeDocument/2006/relationships/image" Target="../media/image86.png"/><Relationship Id="rId2" Type="http://schemas.openxmlformats.org/officeDocument/2006/relationships/notesSlide" Target="../notesSlides/notesSlide36.xml"/><Relationship Id="rId1" Type="http://schemas.openxmlformats.org/officeDocument/2006/relationships/slideLayout" Target="../slideLayouts/slideLayout2.xml"/><Relationship Id="rId6" Type="http://schemas.openxmlformats.org/officeDocument/2006/relationships/image" Target="../media/image80.png"/><Relationship Id="rId11" Type="http://schemas.openxmlformats.org/officeDocument/2006/relationships/image" Target="../media/image85.png"/><Relationship Id="rId5" Type="http://schemas.openxmlformats.org/officeDocument/2006/relationships/image" Target="../media/image79.png"/><Relationship Id="rId10" Type="http://schemas.openxmlformats.org/officeDocument/2006/relationships/image" Target="../media/image84.png"/><Relationship Id="rId4" Type="http://schemas.openxmlformats.org/officeDocument/2006/relationships/image" Target="../media/image78.png"/><Relationship Id="rId9" Type="http://schemas.openxmlformats.org/officeDocument/2006/relationships/image" Target="../media/image83.png"/></Relationships>
</file>

<file path=ppt/slides/_rels/slide49.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4.png"/><Relationship Id="rId2" Type="http://schemas.openxmlformats.org/officeDocument/2006/relationships/notesSlide" Target="../notesSlides/notesSlide37.xml"/><Relationship Id="rId1" Type="http://schemas.openxmlformats.org/officeDocument/2006/relationships/slideLayout" Target="../slideLayouts/slideLayout2.xml"/><Relationship Id="rId6" Type="http://schemas.openxmlformats.org/officeDocument/2006/relationships/image" Target="../media/image89.png"/><Relationship Id="rId5" Type="http://schemas.openxmlformats.org/officeDocument/2006/relationships/image" Target="../media/image88.png"/><Relationship Id="rId4" Type="http://schemas.openxmlformats.org/officeDocument/2006/relationships/image" Target="../media/image87.png"/></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gif"/><Relationship Id="rId1" Type="http://schemas.openxmlformats.org/officeDocument/2006/relationships/slideLayout" Target="../slideLayouts/slideLayout1.xml"/><Relationship Id="rId6" Type="http://schemas.openxmlformats.org/officeDocument/2006/relationships/hyperlink" Target="mailto:salman@matesol.net" TargetMode="External"/><Relationship Id="rId5" Type="http://schemas.openxmlformats.org/officeDocument/2006/relationships/hyperlink" Target="mailto:salman@bsvblockchain.org" TargetMode="Externa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7.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5.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3.gif"/><Relationship Id="rId1" Type="http://schemas.openxmlformats.org/officeDocument/2006/relationships/slideLayout" Target="../slideLayouts/slideLayout1.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66CF9343-8621-4329-88C6-BE15FB5591F0}"/>
              </a:ext>
            </a:extLst>
          </p:cNvPr>
          <p:cNvSpPr/>
          <p:nvPr/>
        </p:nvSpPr>
        <p:spPr>
          <a:xfrm>
            <a:off x="4513159" y="5945110"/>
            <a:ext cx="7671899" cy="909823"/>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lumMod val="65000"/>
                  <a:lumOff val="35000"/>
                </a:schemeClr>
              </a:solidFill>
            </a:endParaRPr>
          </a:p>
        </p:txBody>
      </p:sp>
      <p:sp>
        <p:nvSpPr>
          <p:cNvPr id="2" name="Rectangle 1">
            <a:extLst>
              <a:ext uri="{FF2B5EF4-FFF2-40B4-BE49-F238E27FC236}">
                <a16:creationId xmlns:a16="http://schemas.microsoft.com/office/drawing/2014/main" id="{A5D6BF1A-D8D4-4077-A9D4-C81A041955AC}"/>
              </a:ext>
            </a:extLst>
          </p:cNvPr>
          <p:cNvSpPr/>
          <p:nvPr/>
        </p:nvSpPr>
        <p:spPr>
          <a:xfrm>
            <a:off x="4520104" y="1"/>
            <a:ext cx="7671896" cy="193795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5" name="Rectangle 4">
            <a:extLst>
              <a:ext uri="{FF2B5EF4-FFF2-40B4-BE49-F238E27FC236}">
                <a16:creationId xmlns:a16="http://schemas.microsoft.com/office/drawing/2014/main" id="{5EFDBD7B-7259-4165-9247-E432D915FAE7}"/>
              </a:ext>
            </a:extLst>
          </p:cNvPr>
          <p:cNvSpPr/>
          <p:nvPr/>
        </p:nvSpPr>
        <p:spPr>
          <a:xfrm>
            <a:off x="4520102" y="1228013"/>
            <a:ext cx="7664956" cy="538609"/>
          </a:xfrm>
          <a:prstGeom prst="rect">
            <a:avLst/>
          </a:prstGeom>
        </p:spPr>
        <p:txBody>
          <a:bodyPr wrap="square">
            <a:spAutoFit/>
          </a:bodyPr>
          <a:lstStyle/>
          <a:p>
            <a:pPr algn="ctr"/>
            <a:r>
              <a:rPr lang="en-US" sz="2900" b="1" dirty="0">
                <a:solidFill>
                  <a:srgbClr val="800000"/>
                </a:solidFill>
              </a:rPr>
              <a:t>4</a:t>
            </a:r>
            <a:r>
              <a:rPr lang="en-US" sz="2900" b="1" baseline="30000" dirty="0">
                <a:solidFill>
                  <a:srgbClr val="800000"/>
                </a:solidFill>
              </a:rPr>
              <a:t>th</a:t>
            </a:r>
            <a:r>
              <a:rPr lang="en-US" sz="2900" b="1" dirty="0">
                <a:solidFill>
                  <a:srgbClr val="800000"/>
                </a:solidFill>
              </a:rPr>
              <a:t> Global Takaful &amp; Re-Takaful Forum</a:t>
            </a:r>
          </a:p>
        </p:txBody>
      </p:sp>
      <p:sp>
        <p:nvSpPr>
          <p:cNvPr id="10" name="Rectangle 9">
            <a:extLst>
              <a:ext uri="{FF2B5EF4-FFF2-40B4-BE49-F238E27FC236}">
                <a16:creationId xmlns:a16="http://schemas.microsoft.com/office/drawing/2014/main" id="{7C000417-8751-4669-A260-F8C35B36EF35}"/>
              </a:ext>
            </a:extLst>
          </p:cNvPr>
          <p:cNvSpPr/>
          <p:nvPr/>
        </p:nvSpPr>
        <p:spPr>
          <a:xfrm>
            <a:off x="5833914" y="6239739"/>
            <a:ext cx="2233973" cy="369332"/>
          </a:xfrm>
          <a:prstGeom prst="rect">
            <a:avLst/>
          </a:prstGeom>
        </p:spPr>
        <p:txBody>
          <a:bodyPr wrap="square">
            <a:spAutoFit/>
          </a:bodyPr>
          <a:lstStyle/>
          <a:p>
            <a:r>
              <a:rPr lang="en-US" b="1" dirty="0">
                <a:solidFill>
                  <a:schemeClr val="bg2"/>
                </a:solidFill>
              </a:rPr>
              <a:t>Aug 24, 2022</a:t>
            </a:r>
          </a:p>
        </p:txBody>
      </p:sp>
      <p:sp>
        <p:nvSpPr>
          <p:cNvPr id="11" name="Rectangle 10">
            <a:extLst>
              <a:ext uri="{FF2B5EF4-FFF2-40B4-BE49-F238E27FC236}">
                <a16:creationId xmlns:a16="http://schemas.microsoft.com/office/drawing/2014/main" id="{C336D098-D414-4708-80D5-098F6BB66A40}"/>
              </a:ext>
            </a:extLst>
          </p:cNvPr>
          <p:cNvSpPr/>
          <p:nvPr/>
        </p:nvSpPr>
        <p:spPr>
          <a:xfrm>
            <a:off x="10196986" y="6248617"/>
            <a:ext cx="1255665" cy="369332"/>
          </a:xfrm>
          <a:prstGeom prst="rect">
            <a:avLst/>
          </a:prstGeom>
        </p:spPr>
        <p:txBody>
          <a:bodyPr wrap="none">
            <a:spAutoFit/>
          </a:bodyPr>
          <a:lstStyle/>
          <a:p>
            <a:pPr algn="ctr"/>
            <a:r>
              <a:rPr lang="en-US" b="1" dirty="0">
                <a:solidFill>
                  <a:schemeClr val="bg2"/>
                </a:solidFill>
              </a:rPr>
              <a:t>Dubai, UAE</a:t>
            </a:r>
          </a:p>
        </p:txBody>
      </p:sp>
      <p:sp>
        <p:nvSpPr>
          <p:cNvPr id="12" name="Rectangle 11">
            <a:extLst>
              <a:ext uri="{FF2B5EF4-FFF2-40B4-BE49-F238E27FC236}">
                <a16:creationId xmlns:a16="http://schemas.microsoft.com/office/drawing/2014/main" id="{C1B78A82-B5ED-4533-A29E-A0685308ABD1}"/>
              </a:ext>
            </a:extLst>
          </p:cNvPr>
          <p:cNvSpPr/>
          <p:nvPr/>
        </p:nvSpPr>
        <p:spPr>
          <a:xfrm>
            <a:off x="4520104" y="1937953"/>
            <a:ext cx="7671896" cy="2255737"/>
          </a:xfrm>
          <a:prstGeom prst="rect">
            <a:avLst/>
          </a:prstGeom>
          <a:solidFill>
            <a:srgbClr val="360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lumMod val="65000"/>
                  <a:lumOff val="35000"/>
                </a:schemeClr>
              </a:solidFill>
            </a:endParaRPr>
          </a:p>
        </p:txBody>
      </p:sp>
      <p:sp>
        <p:nvSpPr>
          <p:cNvPr id="13" name="Rectangle 12">
            <a:extLst>
              <a:ext uri="{FF2B5EF4-FFF2-40B4-BE49-F238E27FC236}">
                <a16:creationId xmlns:a16="http://schemas.microsoft.com/office/drawing/2014/main" id="{C664A64C-63C8-4323-8E69-6A03D3DF13FA}"/>
              </a:ext>
            </a:extLst>
          </p:cNvPr>
          <p:cNvSpPr/>
          <p:nvPr/>
        </p:nvSpPr>
        <p:spPr>
          <a:xfrm>
            <a:off x="4520102" y="2260079"/>
            <a:ext cx="7664956" cy="1754326"/>
          </a:xfrm>
          <a:prstGeom prst="rect">
            <a:avLst/>
          </a:prstGeom>
        </p:spPr>
        <p:txBody>
          <a:bodyPr wrap="square">
            <a:spAutoFit/>
          </a:bodyPr>
          <a:lstStyle/>
          <a:p>
            <a:pPr algn="ctr"/>
            <a:r>
              <a:rPr lang="en-US" sz="4800" b="1" dirty="0">
                <a:solidFill>
                  <a:schemeClr val="bg1"/>
                </a:solidFill>
              </a:rPr>
              <a:t>Islamic Banking &amp; Takaful </a:t>
            </a:r>
            <a:r>
              <a:rPr lang="en-US" sz="6000" b="1" dirty="0">
                <a:solidFill>
                  <a:schemeClr val="bg1"/>
                </a:solidFill>
              </a:rPr>
              <a:t>Powered</a:t>
            </a:r>
            <a:r>
              <a:rPr lang="en-US" sz="4800" b="1" dirty="0">
                <a:solidFill>
                  <a:schemeClr val="bg1"/>
                </a:solidFill>
              </a:rPr>
              <a:t> by </a:t>
            </a:r>
            <a:r>
              <a:rPr lang="en-US" sz="6000" b="1" dirty="0">
                <a:solidFill>
                  <a:schemeClr val="bg1"/>
                </a:solidFill>
              </a:rPr>
              <a:t>Blockchain</a:t>
            </a:r>
          </a:p>
        </p:txBody>
      </p:sp>
      <p:pic>
        <p:nvPicPr>
          <p:cNvPr id="1032" name="Picture 8" descr="Date Icon of Line style - Available in SVG, PNG, EPS, AI &amp; Icon fonts">
            <a:extLst>
              <a:ext uri="{FF2B5EF4-FFF2-40B4-BE49-F238E27FC236}">
                <a16:creationId xmlns:a16="http://schemas.microsoft.com/office/drawing/2014/main" id="{F751DC8D-D77C-4CBC-9D6E-EE23A9884BDE}"/>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5183738" y="6142472"/>
            <a:ext cx="509065" cy="509065"/>
          </a:xfrm>
          <a:prstGeom prst="rect">
            <a:avLst/>
          </a:prstGeom>
          <a:noFill/>
          <a:ln>
            <a:solidFill>
              <a:srgbClr val="360036"/>
            </a:solidFill>
          </a:ln>
          <a:extLst>
            <a:ext uri="{909E8E84-426E-40DD-AFC4-6F175D3DCCD1}">
              <a14:hiddenFill xmlns:a14="http://schemas.microsoft.com/office/drawing/2010/main">
                <a:solidFill>
                  <a:srgbClr val="FFFFFF"/>
                </a:solidFill>
              </a14:hiddenFill>
            </a:ext>
          </a:extLst>
        </p:spPr>
      </p:pic>
      <p:pic>
        <p:nvPicPr>
          <p:cNvPr id="1036" name="Picture 12" descr="Location Logo Png Hd Images - Location Logo Png Transparent Background  Clipart (872x1090), Png Download | Location icon, Background clipart, Png">
            <a:extLst>
              <a:ext uri="{FF2B5EF4-FFF2-40B4-BE49-F238E27FC236}">
                <a16:creationId xmlns:a16="http://schemas.microsoft.com/office/drawing/2014/main" id="{61B25A29-F7B2-482E-A629-3406359B46F2}"/>
              </a:ext>
            </a:extLst>
          </p:cNvPr>
          <p:cNvPicPr>
            <a:picLocks noChangeAspect="1" noChangeArrowheads="1"/>
          </p:cNvPicPr>
          <p:nvPr/>
        </p:nvPicPr>
        <p:blipFill>
          <a:blip r:embed="rId4" cstate="print">
            <a:lum bright="70000" contrast="-70000"/>
            <a:extLst>
              <a:ext uri="{28A0092B-C50C-407E-A947-70E740481C1C}">
                <a14:useLocalDpi xmlns:a14="http://schemas.microsoft.com/office/drawing/2010/main" val="0"/>
              </a:ext>
            </a:extLst>
          </a:blip>
          <a:srcRect/>
          <a:stretch>
            <a:fillRect/>
          </a:stretch>
        </p:blipFill>
        <p:spPr bwMode="auto">
          <a:xfrm>
            <a:off x="9674775" y="6204227"/>
            <a:ext cx="330979" cy="413723"/>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a:extLst>
              <a:ext uri="{FF2B5EF4-FFF2-40B4-BE49-F238E27FC236}">
                <a16:creationId xmlns:a16="http://schemas.microsoft.com/office/drawing/2014/main" id="{076D4283-F3BF-4ED6-9374-5A55821A372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5435" y="0"/>
            <a:ext cx="4575539" cy="6858000"/>
          </a:xfrm>
          <a:prstGeom prst="rect">
            <a:avLst/>
          </a:prstGeom>
        </p:spPr>
      </p:pic>
      <p:sp>
        <p:nvSpPr>
          <p:cNvPr id="6" name="Rectangle 5">
            <a:extLst>
              <a:ext uri="{FF2B5EF4-FFF2-40B4-BE49-F238E27FC236}">
                <a16:creationId xmlns:a16="http://schemas.microsoft.com/office/drawing/2014/main" id="{C9D4AFE6-94C3-434B-8B47-FD601D7A85E7}"/>
              </a:ext>
            </a:extLst>
          </p:cNvPr>
          <p:cNvSpPr/>
          <p:nvPr/>
        </p:nvSpPr>
        <p:spPr>
          <a:xfrm>
            <a:off x="6208014" y="5030629"/>
            <a:ext cx="4597798" cy="830997"/>
          </a:xfrm>
          <a:prstGeom prst="rect">
            <a:avLst/>
          </a:prstGeom>
        </p:spPr>
        <p:txBody>
          <a:bodyPr wrap="none">
            <a:spAutoFit/>
          </a:bodyPr>
          <a:lstStyle/>
          <a:p>
            <a:pPr algn="ctr"/>
            <a:r>
              <a:rPr lang="en-US" sz="2400" b="1" dirty="0">
                <a:solidFill>
                  <a:srgbClr val="800000"/>
                </a:solidFill>
              </a:rPr>
              <a:t>Chief Mate @ InvoiceMate</a:t>
            </a:r>
          </a:p>
          <a:p>
            <a:pPr algn="ctr"/>
            <a:r>
              <a:rPr lang="en-US" sz="2400" b="1" dirty="0">
                <a:solidFill>
                  <a:srgbClr val="800000"/>
                </a:solidFill>
              </a:rPr>
              <a:t>Head BSV Hub MENA &amp; South Asia</a:t>
            </a:r>
          </a:p>
        </p:txBody>
      </p:sp>
      <p:sp>
        <p:nvSpPr>
          <p:cNvPr id="21" name="Rectangle 20">
            <a:extLst>
              <a:ext uri="{FF2B5EF4-FFF2-40B4-BE49-F238E27FC236}">
                <a16:creationId xmlns:a16="http://schemas.microsoft.com/office/drawing/2014/main" id="{619A6856-2E6A-4D4A-9DBD-4B52FE978505}"/>
              </a:ext>
            </a:extLst>
          </p:cNvPr>
          <p:cNvSpPr/>
          <p:nvPr/>
        </p:nvSpPr>
        <p:spPr>
          <a:xfrm>
            <a:off x="4513159" y="4324691"/>
            <a:ext cx="7664956" cy="748988"/>
          </a:xfrm>
          <a:prstGeom prst="rect">
            <a:avLst/>
          </a:prstGeom>
        </p:spPr>
        <p:txBody>
          <a:bodyPr wrap="square">
            <a:spAutoFit/>
          </a:bodyPr>
          <a:lstStyle/>
          <a:p>
            <a:pPr algn="ctr"/>
            <a:r>
              <a:rPr lang="en-US" sz="4267" b="1" dirty="0">
                <a:solidFill>
                  <a:srgbClr val="360036"/>
                </a:solidFill>
                <a:effectLst>
                  <a:outerShdw blurRad="38100" dist="38100" dir="2700000" algn="tl">
                    <a:srgbClr val="000000">
                      <a:alpha val="43137"/>
                    </a:srgbClr>
                  </a:outerShdw>
                </a:effectLst>
              </a:rPr>
              <a:t>Muhammad Salman Anjum</a:t>
            </a:r>
          </a:p>
        </p:txBody>
      </p:sp>
      <p:pic>
        <p:nvPicPr>
          <p:cNvPr id="17" name="Google Shape;56;p13">
            <a:extLst>
              <a:ext uri="{FF2B5EF4-FFF2-40B4-BE49-F238E27FC236}">
                <a16:creationId xmlns:a16="http://schemas.microsoft.com/office/drawing/2014/main" id="{049BC42B-76C2-4964-937C-B91AB1F13CAF}"/>
              </a:ext>
            </a:extLst>
          </p:cNvPr>
          <p:cNvPicPr preferRelativeResize="0"/>
          <p:nvPr/>
        </p:nvPicPr>
        <p:blipFill>
          <a:blip r:embed="rId6">
            <a:alphaModFix/>
          </a:blip>
          <a:stretch>
            <a:fillRect/>
          </a:stretch>
        </p:blipFill>
        <p:spPr>
          <a:xfrm>
            <a:off x="5078027" y="333579"/>
            <a:ext cx="2673773" cy="737156"/>
          </a:xfrm>
          <a:prstGeom prst="rect">
            <a:avLst/>
          </a:prstGeom>
          <a:noFill/>
          <a:ln>
            <a:noFill/>
          </a:ln>
        </p:spPr>
      </p:pic>
      <p:pic>
        <p:nvPicPr>
          <p:cNvPr id="7" name="Picture 6">
            <a:extLst>
              <a:ext uri="{FF2B5EF4-FFF2-40B4-BE49-F238E27FC236}">
                <a16:creationId xmlns:a16="http://schemas.microsoft.com/office/drawing/2014/main" id="{234D1510-BA79-45AB-8A16-9D9DE926305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961355" y="416636"/>
            <a:ext cx="3713392" cy="563380"/>
          </a:xfrm>
          <a:prstGeom prst="rect">
            <a:avLst/>
          </a:prstGeom>
        </p:spPr>
      </p:pic>
    </p:spTree>
    <p:extLst>
      <p:ext uri="{BB962C8B-B14F-4D97-AF65-F5344CB8AC3E}">
        <p14:creationId xmlns:p14="http://schemas.microsoft.com/office/powerpoint/2010/main" val="183524524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C4FD7002-CA40-401E-A25E-691C60628B8F}"/>
              </a:ext>
            </a:extLst>
          </p:cNvPr>
          <p:cNvPicPr>
            <a:picLocks noChangeAspect="1"/>
          </p:cNvPicPr>
          <p:nvPr/>
        </p:nvPicPr>
        <p:blipFill>
          <a:blip r:embed="rId3">
            <a:duotone>
              <a:schemeClr val="accent3">
                <a:shade val="45000"/>
                <a:satMod val="135000"/>
              </a:schemeClr>
              <a:prstClr val="white"/>
            </a:duotone>
          </a:blip>
          <a:stretch>
            <a:fillRect/>
          </a:stretch>
        </p:blipFill>
        <p:spPr>
          <a:xfrm flipH="1">
            <a:off x="-1783" y="1030288"/>
            <a:ext cx="12193782" cy="5827712"/>
          </a:xfrm>
          <a:prstGeom prst="rect">
            <a:avLst/>
          </a:prstGeom>
        </p:spPr>
      </p:pic>
      <p:sp>
        <p:nvSpPr>
          <p:cNvPr id="9" name="Content Placeholder 13">
            <a:extLst>
              <a:ext uri="{FF2B5EF4-FFF2-40B4-BE49-F238E27FC236}">
                <a16:creationId xmlns:a16="http://schemas.microsoft.com/office/drawing/2014/main" id="{85646D18-26B6-46E6-A654-E4F3197E1C96}"/>
              </a:ext>
            </a:extLst>
          </p:cNvPr>
          <p:cNvSpPr txBox="1">
            <a:spLocks/>
          </p:cNvSpPr>
          <p:nvPr/>
        </p:nvSpPr>
        <p:spPr>
          <a:xfrm>
            <a:off x="2523233" y="6464833"/>
            <a:ext cx="714375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b="1" dirty="0">
                <a:solidFill>
                  <a:schemeClr val="bg1"/>
                </a:solidFill>
              </a:rPr>
              <a:t>Giant Platform of Trust</a:t>
            </a:r>
          </a:p>
        </p:txBody>
      </p:sp>
      <p:sp>
        <p:nvSpPr>
          <p:cNvPr id="8" name="Rectangle 7">
            <a:extLst>
              <a:ext uri="{FF2B5EF4-FFF2-40B4-BE49-F238E27FC236}">
                <a16:creationId xmlns:a16="http://schemas.microsoft.com/office/drawing/2014/main" id="{DA3BC872-4C9E-40BD-9ED7-8BDB438F65B7}"/>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solidFill>
                  <a:schemeClr val="bg1"/>
                </a:solidFill>
              </a:rPr>
              <a:t>Primary Value of Blockchain</a:t>
            </a:r>
          </a:p>
        </p:txBody>
      </p:sp>
      <p:pic>
        <p:nvPicPr>
          <p:cNvPr id="13" name="Picture 12">
            <a:extLst>
              <a:ext uri="{FF2B5EF4-FFF2-40B4-BE49-F238E27FC236}">
                <a16:creationId xmlns:a16="http://schemas.microsoft.com/office/drawing/2014/main" id="{CF0C140B-05A6-4A32-A31B-A2CACADF2E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1" name="Google Shape;56;p13">
            <a:extLst>
              <a:ext uri="{FF2B5EF4-FFF2-40B4-BE49-F238E27FC236}">
                <a16:creationId xmlns:a16="http://schemas.microsoft.com/office/drawing/2014/main" id="{BB416EED-7786-480D-8E1F-75F2EF4012A9}"/>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1274486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2" descr="Image result for a perfect match"/>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0" y="1030288"/>
            <a:ext cx="12192000" cy="5827712"/>
          </a:xfrm>
          <a:prstGeom prst="rect">
            <a:avLst/>
          </a:prstGeom>
          <a:noFill/>
          <a:extLst>
            <a:ext uri="{909E8E84-426E-40DD-AFC4-6F175D3DCCD1}">
              <a14:hiddenFill xmlns:a14="http://schemas.microsoft.com/office/drawing/2010/main">
                <a:solidFill>
                  <a:srgbClr val="FFFFFF"/>
                </a:solidFill>
              </a14:hiddenFill>
            </a:ext>
          </a:extLst>
        </p:spPr>
      </p:pic>
      <p:sp>
        <p:nvSpPr>
          <p:cNvPr id="14" name="Content Placeholder 13"/>
          <p:cNvSpPr txBox="1">
            <a:spLocks/>
          </p:cNvSpPr>
          <p:nvPr/>
        </p:nvSpPr>
        <p:spPr>
          <a:xfrm>
            <a:off x="2455963" y="5971348"/>
            <a:ext cx="714375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3200" dirty="0">
                <a:solidFill>
                  <a:schemeClr val="accent5">
                    <a:lumMod val="75000"/>
                  </a:schemeClr>
                </a:solidFill>
              </a:rPr>
              <a:t>A Perfect </a:t>
            </a:r>
            <a:r>
              <a:rPr lang="en-US" sz="3200" b="1" dirty="0">
                <a:solidFill>
                  <a:schemeClr val="accent5">
                    <a:lumMod val="75000"/>
                  </a:schemeClr>
                </a:solidFill>
              </a:rPr>
              <a:t>Match</a:t>
            </a:r>
          </a:p>
        </p:txBody>
      </p:sp>
      <p:sp>
        <p:nvSpPr>
          <p:cNvPr id="8" name="Rectangle 7">
            <a:extLst>
              <a:ext uri="{FF2B5EF4-FFF2-40B4-BE49-F238E27FC236}">
                <a16:creationId xmlns:a16="http://schemas.microsoft.com/office/drawing/2014/main" id="{24D8549D-DA12-4C16-8B47-D03008677A2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for Islamic Banking &amp; Takaful</a:t>
            </a:r>
          </a:p>
        </p:txBody>
      </p:sp>
      <p:pic>
        <p:nvPicPr>
          <p:cNvPr id="9" name="Picture 8">
            <a:extLst>
              <a:ext uri="{FF2B5EF4-FFF2-40B4-BE49-F238E27FC236}">
                <a16:creationId xmlns:a16="http://schemas.microsoft.com/office/drawing/2014/main" id="{44E93AE7-8306-4D1A-97C8-79210F7CAE7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Google Shape;56;p13">
            <a:extLst>
              <a:ext uri="{FF2B5EF4-FFF2-40B4-BE49-F238E27FC236}">
                <a16:creationId xmlns:a16="http://schemas.microsoft.com/office/drawing/2014/main" id="{196E26F4-E8FA-483C-8A30-61DE9A8DE484}"/>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58204851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6" descr="Related image"/>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676104" y="1482959"/>
            <a:ext cx="1905000" cy="190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8" descr="Image result for dinosaurs icon png"/>
          <p:cNvPicPr>
            <a:picLocks noChangeAspect="1" noChangeArrowheads="1"/>
          </p:cNvPicPr>
          <p:nvPr/>
        </p:nvPicPr>
        <p:blipFill>
          <a:blip r:embed="rId4">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528193" y="805147"/>
            <a:ext cx="2281237" cy="228123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10" descr="Image result for dinosaurs icon 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6833199" y="2903419"/>
            <a:ext cx="1595437" cy="969080"/>
          </a:xfrm>
          <a:prstGeom prst="rect">
            <a:avLst/>
          </a:prstGeom>
          <a:noFill/>
          <a:extLst>
            <a:ext uri="{909E8E84-426E-40DD-AFC4-6F175D3DCCD1}">
              <a14:hiddenFill xmlns:a14="http://schemas.microsoft.com/office/drawing/2010/main">
                <a:solidFill>
                  <a:srgbClr val="FFFFFF"/>
                </a:solidFill>
              </a14:hiddenFill>
            </a:ext>
          </a:extLst>
        </p:spPr>
      </p:pic>
      <p:sp>
        <p:nvSpPr>
          <p:cNvPr id="12" name="Equal 11"/>
          <p:cNvSpPr/>
          <p:nvPr/>
        </p:nvSpPr>
        <p:spPr>
          <a:xfrm>
            <a:off x="4782306" y="2629184"/>
            <a:ext cx="1175982" cy="914400"/>
          </a:xfrm>
          <a:prstGeom prst="mathEqual">
            <a:avLst/>
          </a:prstGeom>
          <a:solidFill>
            <a:srgbClr val="480000"/>
          </a:solidFill>
          <a:ln>
            <a:solidFill>
              <a:schemeClr val="bg2">
                <a:lumMod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cxnSp>
        <p:nvCxnSpPr>
          <p:cNvPr id="3" name="Straight Connector 2"/>
          <p:cNvCxnSpPr/>
          <p:nvPr/>
        </p:nvCxnSpPr>
        <p:spPr>
          <a:xfrm flipH="1">
            <a:off x="5200652" y="2542816"/>
            <a:ext cx="357188" cy="1028416"/>
          </a:xfrm>
          <a:prstGeom prst="line">
            <a:avLst/>
          </a:prstGeom>
          <a:ln w="76200">
            <a:solidFill>
              <a:schemeClr val="tx1"/>
            </a:solidFill>
          </a:ln>
        </p:spPr>
        <p:style>
          <a:lnRef idx="1">
            <a:schemeClr val="accent1"/>
          </a:lnRef>
          <a:fillRef idx="0">
            <a:schemeClr val="accent1"/>
          </a:fillRef>
          <a:effectRef idx="0">
            <a:schemeClr val="accent1"/>
          </a:effectRef>
          <a:fontRef idx="minor">
            <a:schemeClr val="tx1"/>
          </a:fontRef>
        </p:style>
      </p:cxnSp>
      <p:pic>
        <p:nvPicPr>
          <p:cNvPr id="1026" name="Picture 2" descr="Related image"/>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69754" y="1924159"/>
            <a:ext cx="1452818" cy="1389441"/>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Related image"/>
          <p:cNvPicPr>
            <a:picLocks noChangeAspect="1" noChangeArrowheads="1"/>
          </p:cNvPicPr>
          <p:nvPr/>
        </p:nvPicPr>
        <p:blipFill>
          <a:blip r:embed="rId6">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420877" y="2160297"/>
            <a:ext cx="1452818" cy="1389441"/>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&amp; Financial Institutions: Love/Hate Story</a:t>
            </a:r>
          </a:p>
        </p:txBody>
      </p:sp>
      <p:grpSp>
        <p:nvGrpSpPr>
          <p:cNvPr id="4" name="Group 3">
            <a:extLst>
              <a:ext uri="{FF2B5EF4-FFF2-40B4-BE49-F238E27FC236}">
                <a16:creationId xmlns:a16="http://schemas.microsoft.com/office/drawing/2014/main" id="{41F8DF45-5CF5-4978-AF5D-F7D5ACB01962}"/>
              </a:ext>
            </a:extLst>
          </p:cNvPr>
          <p:cNvGrpSpPr/>
          <p:nvPr/>
        </p:nvGrpSpPr>
        <p:grpSpPr>
          <a:xfrm>
            <a:off x="2850358" y="4531810"/>
            <a:ext cx="5959072" cy="2707191"/>
            <a:chOff x="2850358" y="4150809"/>
            <a:chExt cx="5959072" cy="2707191"/>
          </a:xfrm>
        </p:grpSpPr>
        <p:pic>
          <p:nvPicPr>
            <p:cNvPr id="13" name="Picture 12"/>
            <p:cNvPicPr>
              <a:picLocks noChangeAspect="1"/>
            </p:cNvPicPr>
            <p:nvPr/>
          </p:nvPicPr>
          <p:blipFill>
            <a:blip r:embed="rId7">
              <a:duotone>
                <a:schemeClr val="accent3">
                  <a:shade val="45000"/>
                  <a:satMod val="135000"/>
                </a:schemeClr>
                <a:prstClr val="white"/>
              </a:duotone>
            </a:blip>
            <a:stretch>
              <a:fillRect/>
            </a:stretch>
          </p:blipFill>
          <p:spPr>
            <a:xfrm>
              <a:off x="2850358" y="4150809"/>
              <a:ext cx="5959072" cy="2707191"/>
            </a:xfrm>
            <a:prstGeom prst="rect">
              <a:avLst/>
            </a:prstGeom>
          </p:spPr>
        </p:pic>
        <p:sp>
          <p:nvSpPr>
            <p:cNvPr id="2" name="Rectangle 1">
              <a:extLst>
                <a:ext uri="{FF2B5EF4-FFF2-40B4-BE49-F238E27FC236}">
                  <a16:creationId xmlns:a16="http://schemas.microsoft.com/office/drawing/2014/main" id="{588E9C84-16B8-460A-8797-B398D180F37A}"/>
                </a:ext>
              </a:extLst>
            </p:cNvPr>
            <p:cNvSpPr/>
            <p:nvPr/>
          </p:nvSpPr>
          <p:spPr>
            <a:xfrm>
              <a:off x="2850358" y="6289964"/>
              <a:ext cx="5898787" cy="40178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10" name="Picture 12" descr="Related image"/>
          <p:cNvPicPr>
            <a:picLocks noChangeAspect="1" noChangeArrowheads="1"/>
          </p:cNvPicPr>
          <p:nvPr/>
        </p:nvPicPr>
        <p:blipFill>
          <a:blip r:embed="rId8">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885099" y="2408571"/>
            <a:ext cx="2382509" cy="271124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0">
            <a:extLst>
              <a:ext uri="{FF2B5EF4-FFF2-40B4-BE49-F238E27FC236}">
                <a16:creationId xmlns:a16="http://schemas.microsoft.com/office/drawing/2014/main" id="{803F8FDB-E3F9-4229-8C39-E25956390920}"/>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6" name="Google Shape;56;p13">
            <a:extLst>
              <a:ext uri="{FF2B5EF4-FFF2-40B4-BE49-F238E27FC236}">
                <a16:creationId xmlns:a16="http://schemas.microsoft.com/office/drawing/2014/main" id="{5F5702F1-645E-4EA6-9108-00029FBEAC9B}"/>
              </a:ext>
            </a:extLst>
          </p:cNvPr>
          <p:cNvPicPr preferRelativeResize="0"/>
          <p:nvPr/>
        </p:nvPicPr>
        <p:blipFill>
          <a:blip r:embed="rId10">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2952323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wipe(down)">
                                      <p:cBhvr>
                                        <p:cTn id="7" dur="500"/>
                                        <p:tgtEl>
                                          <p:spTgt spid="1026"/>
                                        </p:tgtEl>
                                      </p:cBhvr>
                                    </p:animEffect>
                                  </p:childTnLst>
                                </p:cTn>
                              </p:par>
                              <p:par>
                                <p:cTn id="8" presetID="22" presetClass="entr" presetSubtype="4" fill="hold"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wipe(down)">
                                      <p:cBhvr>
                                        <p:cTn id="10" dur="500"/>
                                        <p:tgtEl>
                                          <p:spTgt spid="17"/>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wipe(left)">
                                      <p:cBhvr>
                                        <p:cTn id="15" dur="500"/>
                                        <p:tgtEl>
                                          <p:spTgt spid="12"/>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par>
                                <p:cTn id="21" presetID="22" presetClass="entr" presetSubtype="4" fill="hold"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wipe(down)">
                                      <p:cBhvr>
                                        <p:cTn id="23" dur="500"/>
                                        <p:tgtEl>
                                          <p:spTgt spid="10"/>
                                        </p:tgtEl>
                                      </p:cBhvr>
                                    </p:animEffect>
                                  </p:childTnLst>
                                </p:cTn>
                              </p:par>
                              <p:par>
                                <p:cTn id="24" presetID="22" presetClass="entr" presetSubtype="4" fill="hold" nodeType="with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down)">
                                      <p:cBhvr>
                                        <p:cTn id="26" dur="500"/>
                                        <p:tgtEl>
                                          <p:spTgt spid="9"/>
                                        </p:tgtEl>
                                      </p:cBhvr>
                                    </p:animEffect>
                                  </p:childTnLst>
                                </p:cTn>
                              </p:par>
                              <p:par>
                                <p:cTn id="27" presetID="22" presetClass="entr" presetSubtype="4" fill="hold" nodeType="with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down)">
                                      <p:cBhvr>
                                        <p:cTn id="29" dur="500"/>
                                        <p:tgtEl>
                                          <p:spTgt spid="6"/>
                                        </p:tgtEl>
                                      </p:cBhvr>
                                    </p:animEffect>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wipe(down)">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14" presetClass="entr" presetSubtype="10" fill="hold" nodeType="click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randombar(horizontal)">
                                      <p:cBhvr>
                                        <p:cTn id="3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val 7"/>
          <p:cNvSpPr/>
          <p:nvPr/>
        </p:nvSpPr>
        <p:spPr>
          <a:xfrm>
            <a:off x="4440040" y="2335516"/>
            <a:ext cx="3068216" cy="3031005"/>
          </a:xfrm>
          <a:prstGeom prst="ellipse">
            <a:avLst/>
          </a:prstGeom>
          <a:solidFill>
            <a:schemeClr val="tx1">
              <a:lumMod val="85000"/>
              <a:lumOff val="15000"/>
              <a:alpha val="5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 name="Pie 8"/>
          <p:cNvSpPr/>
          <p:nvPr/>
        </p:nvSpPr>
        <p:spPr>
          <a:xfrm>
            <a:off x="4043995" y="1939471"/>
            <a:ext cx="4018931" cy="3970189"/>
          </a:xfrm>
          <a:prstGeom prst="pie">
            <a:avLst>
              <a:gd name="adj1" fmla="val 12147609"/>
              <a:gd name="adj2" fmla="val 14284542"/>
            </a:avLst>
          </a:prstGeom>
          <a:solidFill>
            <a:schemeClr val="bg2">
              <a:lumMod val="2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0" name="Pie 9"/>
          <p:cNvSpPr/>
          <p:nvPr/>
        </p:nvSpPr>
        <p:spPr>
          <a:xfrm>
            <a:off x="4043995" y="1939471"/>
            <a:ext cx="4018931" cy="3970189"/>
          </a:xfrm>
          <a:prstGeom prst="pie">
            <a:avLst>
              <a:gd name="adj1" fmla="val 6199411"/>
              <a:gd name="adj2" fmla="val 10253042"/>
            </a:avLst>
          </a:prstGeom>
          <a:solidFill>
            <a:schemeClr val="tx1">
              <a:lumMod val="50000"/>
              <a:lumOff val="50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1" name="Pie 10"/>
          <p:cNvSpPr/>
          <p:nvPr/>
        </p:nvSpPr>
        <p:spPr>
          <a:xfrm>
            <a:off x="3790919" y="1705447"/>
            <a:ext cx="4580717" cy="4525162"/>
          </a:xfrm>
          <a:prstGeom prst="pie">
            <a:avLst>
              <a:gd name="adj1" fmla="val 20379763"/>
              <a:gd name="adj2" fmla="val 2003783"/>
            </a:avLst>
          </a:prstGeom>
          <a:solidFill>
            <a:schemeClr val="bg2">
              <a:lumMod val="2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2" name="Pie 11"/>
          <p:cNvSpPr/>
          <p:nvPr/>
        </p:nvSpPr>
        <p:spPr>
          <a:xfrm>
            <a:off x="4043995" y="1939471"/>
            <a:ext cx="4018931" cy="3970189"/>
          </a:xfrm>
          <a:prstGeom prst="pie">
            <a:avLst>
              <a:gd name="adj1" fmla="val 18316965"/>
              <a:gd name="adj2" fmla="val 21079154"/>
            </a:avLst>
          </a:prstGeom>
          <a:solidFill>
            <a:schemeClr val="bg2">
              <a:lumMod val="7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schemeClr val="tx1"/>
              </a:solidFill>
            </a:endParaRPr>
          </a:p>
        </p:txBody>
      </p:sp>
      <p:sp>
        <p:nvSpPr>
          <p:cNvPr id="13" name="Pie 12"/>
          <p:cNvSpPr/>
          <p:nvPr/>
        </p:nvSpPr>
        <p:spPr>
          <a:xfrm>
            <a:off x="3718912" y="1633438"/>
            <a:ext cx="4753574" cy="4695923"/>
          </a:xfrm>
          <a:prstGeom prst="pie">
            <a:avLst>
              <a:gd name="adj1" fmla="val 9630247"/>
              <a:gd name="adj2" fmla="val 11520264"/>
            </a:avLst>
          </a:prstGeom>
          <a:solidFill>
            <a:schemeClr val="bg1">
              <a:lumMod val="85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sp>
        <p:nvSpPr>
          <p:cNvPr id="14" name="Pie 13"/>
          <p:cNvSpPr/>
          <p:nvPr/>
        </p:nvSpPr>
        <p:spPr>
          <a:xfrm>
            <a:off x="4243510" y="2138986"/>
            <a:ext cx="3539992" cy="3497059"/>
          </a:xfrm>
          <a:prstGeom prst="pie">
            <a:avLst>
              <a:gd name="adj1" fmla="val 1652294"/>
              <a:gd name="adj2" fmla="val 4142044"/>
            </a:avLst>
          </a:prstGeom>
          <a:solidFill>
            <a:schemeClr val="bg2">
              <a:lumMod val="10000"/>
              <a:alpha val="78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chemeClr val="tx1"/>
              </a:solidFill>
            </a:endParaRPr>
          </a:p>
        </p:txBody>
      </p:sp>
      <p:grpSp>
        <p:nvGrpSpPr>
          <p:cNvPr id="15" name="Group 14"/>
          <p:cNvGrpSpPr/>
          <p:nvPr/>
        </p:nvGrpSpPr>
        <p:grpSpPr>
          <a:xfrm>
            <a:off x="4220051" y="2115529"/>
            <a:ext cx="3288205" cy="3274315"/>
            <a:chOff x="3185119" y="1363965"/>
            <a:chExt cx="2565021" cy="2556284"/>
          </a:xfrm>
        </p:grpSpPr>
        <p:grpSp>
          <p:nvGrpSpPr>
            <p:cNvPr id="16" name="Group 15"/>
            <p:cNvGrpSpPr/>
            <p:nvPr/>
          </p:nvGrpSpPr>
          <p:grpSpPr>
            <a:xfrm>
              <a:off x="3356725" y="1546865"/>
              <a:ext cx="2393415" cy="2366330"/>
              <a:chOff x="3356725" y="1546865"/>
              <a:chExt cx="2393415" cy="2366330"/>
            </a:xfrm>
          </p:grpSpPr>
          <p:cxnSp>
            <p:nvCxnSpPr>
              <p:cNvPr id="23" name="Straight Connector 22"/>
              <p:cNvCxnSpPr>
                <a:stCxn id="8" idx="0"/>
                <a:endCxn id="8" idx="4"/>
              </p:cNvCxnSpPr>
              <p:nvPr/>
            </p:nvCxnSpPr>
            <p:spPr>
              <a:xfrm>
                <a:off x="4553433" y="1546865"/>
                <a:ext cx="0" cy="236633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a:stCxn id="8" idx="6"/>
                <a:endCxn id="8" idx="2"/>
              </p:cNvCxnSpPr>
              <p:nvPr/>
            </p:nvCxnSpPr>
            <p:spPr>
              <a:xfrm flipH="1">
                <a:off x="3356725" y="2730030"/>
                <a:ext cx="2393415"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7" name="Group 16"/>
            <p:cNvGrpSpPr/>
            <p:nvPr/>
          </p:nvGrpSpPr>
          <p:grpSpPr>
            <a:xfrm rot="1800000">
              <a:off x="3185435" y="1652652"/>
              <a:ext cx="2556284" cy="1977817"/>
              <a:chOff x="3302242" y="1768767"/>
              <a:chExt cx="2556284" cy="1977817"/>
            </a:xfrm>
          </p:grpSpPr>
          <p:cxnSp>
            <p:nvCxnSpPr>
              <p:cNvPr id="21" name="Straight Connector 20"/>
              <p:cNvCxnSpPr/>
              <p:nvPr/>
            </p:nvCxnSpPr>
            <p:spPr>
              <a:xfrm rot="19800000" flipH="1">
                <a:off x="4005396" y="1768767"/>
                <a:ext cx="1175576" cy="1977817"/>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nvGrpSpPr>
            <p:cNvPr id="18" name="Group 17"/>
            <p:cNvGrpSpPr/>
            <p:nvPr/>
          </p:nvGrpSpPr>
          <p:grpSpPr>
            <a:xfrm rot="3600000">
              <a:off x="3185119" y="1363965"/>
              <a:ext cx="2556284" cy="2556284"/>
              <a:chOff x="3302242" y="1480164"/>
              <a:chExt cx="2556284" cy="2556284"/>
            </a:xfrm>
          </p:grpSpPr>
          <p:cxnSp>
            <p:nvCxnSpPr>
              <p:cNvPr id="19" name="Straight Connector 18"/>
              <p:cNvCxnSpPr/>
              <p:nvPr/>
            </p:nvCxnSpPr>
            <p:spPr>
              <a:xfrm>
                <a:off x="4580384" y="1480164"/>
                <a:ext cx="0" cy="2556284"/>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3302242" y="2758306"/>
                <a:ext cx="2556284" cy="0"/>
              </a:xfrm>
              <a:prstGeom prst="line">
                <a:avLst/>
              </a:prstGeom>
              <a:ln w="6350">
                <a:solidFill>
                  <a:schemeClr val="bg1">
                    <a:lumMod val="50000"/>
                    <a:alpha val="50000"/>
                  </a:schemeClr>
                </a:solidFill>
              </a:ln>
            </p:spPr>
            <p:style>
              <a:lnRef idx="1">
                <a:schemeClr val="accent1"/>
              </a:lnRef>
              <a:fillRef idx="0">
                <a:schemeClr val="accent1"/>
              </a:fillRef>
              <a:effectRef idx="0">
                <a:schemeClr val="accent1"/>
              </a:effectRef>
              <a:fontRef idx="minor">
                <a:schemeClr val="tx1"/>
              </a:fontRef>
            </p:style>
          </p:cxnSp>
        </p:grpSp>
      </p:grpSp>
      <p:sp>
        <p:nvSpPr>
          <p:cNvPr id="25" name="Oval 24"/>
          <p:cNvSpPr/>
          <p:nvPr/>
        </p:nvSpPr>
        <p:spPr>
          <a:xfrm>
            <a:off x="5151077" y="3048293"/>
            <a:ext cx="1637708" cy="1617846"/>
          </a:xfrm>
          <a:prstGeom prst="ellipse">
            <a:avLst/>
          </a:prstGeom>
          <a:solidFill>
            <a:schemeClr val="tx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dirty="0">
                <a:solidFill>
                  <a:schemeClr val="bg1"/>
                </a:solidFill>
              </a:rPr>
              <a:t>Blockchain</a:t>
            </a:r>
          </a:p>
          <a:p>
            <a:pPr algn="ctr"/>
            <a:r>
              <a:rPr lang="en-US" sz="1600" b="1" dirty="0">
                <a:solidFill>
                  <a:schemeClr val="bg1"/>
                </a:solidFill>
              </a:rPr>
              <a:t>Benefits for Islamic FinTech</a:t>
            </a:r>
          </a:p>
        </p:txBody>
      </p:sp>
      <p:sp>
        <p:nvSpPr>
          <p:cNvPr id="26" name="Rectangle 25"/>
          <p:cNvSpPr/>
          <p:nvPr/>
        </p:nvSpPr>
        <p:spPr>
          <a:xfrm>
            <a:off x="7917741" y="2248567"/>
            <a:ext cx="4134559" cy="219163"/>
          </a:xfrm>
          <a:prstGeom prst="rect">
            <a:avLst/>
          </a:prstGeom>
        </p:spPr>
        <p:txBody>
          <a:bodyPr wrap="square" lIns="0" tIns="0" rIns="0" bIns="0">
            <a:spAutoFit/>
          </a:bodyPr>
          <a:lstStyle/>
          <a:p>
            <a:pPr>
              <a:lnSpc>
                <a:spcPct val="89000"/>
              </a:lnSpc>
            </a:pPr>
            <a:r>
              <a:rPr lang="fr-FR" sz="1600" b="1" dirty="0">
                <a:solidFill>
                  <a:schemeClr val="tx2"/>
                </a:solidFill>
              </a:rPr>
              <a:t>Next Generation Automation </a:t>
            </a:r>
            <a:endParaRPr lang="en-US" sz="1100" b="1" dirty="0">
              <a:solidFill>
                <a:schemeClr val="tx2"/>
              </a:solidFill>
            </a:endParaRPr>
          </a:p>
        </p:txBody>
      </p:sp>
      <p:sp>
        <p:nvSpPr>
          <p:cNvPr id="27" name="Freeform 26"/>
          <p:cNvSpPr/>
          <p:nvPr/>
        </p:nvSpPr>
        <p:spPr>
          <a:xfrm>
            <a:off x="7143837" y="2353768"/>
            <a:ext cx="671116" cy="181223"/>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8" name="Rectangle 27"/>
          <p:cNvSpPr/>
          <p:nvPr/>
        </p:nvSpPr>
        <p:spPr>
          <a:xfrm>
            <a:off x="7703960" y="5356677"/>
            <a:ext cx="2279105" cy="219163"/>
          </a:xfrm>
          <a:prstGeom prst="rect">
            <a:avLst/>
          </a:prstGeom>
        </p:spPr>
        <p:txBody>
          <a:bodyPr wrap="square" lIns="0" tIns="0" rIns="0" bIns="0">
            <a:spAutoFit/>
          </a:bodyPr>
          <a:lstStyle/>
          <a:p>
            <a:pPr>
              <a:lnSpc>
                <a:spcPct val="89000"/>
              </a:lnSpc>
            </a:pPr>
            <a:r>
              <a:rPr lang="fr-FR" sz="1600" b="1" dirty="0">
                <a:solidFill>
                  <a:schemeClr val="tx2"/>
                </a:solidFill>
              </a:rPr>
              <a:t>New Payments Systems</a:t>
            </a:r>
            <a:endParaRPr lang="en-US" sz="1600" b="1" dirty="0">
              <a:solidFill>
                <a:schemeClr val="tx2"/>
              </a:solidFill>
            </a:endParaRPr>
          </a:p>
        </p:txBody>
      </p:sp>
      <p:sp>
        <p:nvSpPr>
          <p:cNvPr id="29" name="Rectangle 28"/>
          <p:cNvSpPr/>
          <p:nvPr/>
        </p:nvSpPr>
        <p:spPr>
          <a:xfrm>
            <a:off x="8865068" y="3401170"/>
            <a:ext cx="1957172" cy="438325"/>
          </a:xfrm>
          <a:prstGeom prst="rect">
            <a:avLst/>
          </a:prstGeom>
        </p:spPr>
        <p:txBody>
          <a:bodyPr wrap="square" lIns="0" tIns="0" rIns="0" bIns="0">
            <a:spAutoFit/>
          </a:bodyPr>
          <a:lstStyle/>
          <a:p>
            <a:pPr>
              <a:lnSpc>
                <a:spcPct val="89000"/>
              </a:lnSpc>
            </a:pPr>
            <a:r>
              <a:rPr lang="fr-FR" sz="1600" b="1" dirty="0">
                <a:solidFill>
                  <a:schemeClr val="tx2"/>
                </a:solidFill>
              </a:rPr>
              <a:t>Authentic Data Driven</a:t>
            </a:r>
          </a:p>
          <a:p>
            <a:pPr>
              <a:lnSpc>
                <a:spcPct val="89000"/>
              </a:lnSpc>
            </a:pPr>
            <a:r>
              <a:rPr lang="fr-FR" sz="1600" b="1" dirty="0">
                <a:solidFill>
                  <a:schemeClr val="tx2"/>
                </a:solidFill>
              </a:rPr>
              <a:t>Decision Making </a:t>
            </a:r>
            <a:endParaRPr lang="en-US" sz="1600" b="1" dirty="0">
              <a:solidFill>
                <a:schemeClr val="tx2"/>
              </a:solidFill>
            </a:endParaRPr>
          </a:p>
        </p:txBody>
      </p:sp>
      <p:sp>
        <p:nvSpPr>
          <p:cNvPr id="30" name="Freeform 29"/>
          <p:cNvSpPr/>
          <p:nvPr/>
        </p:nvSpPr>
        <p:spPr>
          <a:xfrm flipV="1">
            <a:off x="6722651" y="5132224"/>
            <a:ext cx="876160" cy="308006"/>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1" name="Straight Connector 30"/>
          <p:cNvCxnSpPr/>
          <p:nvPr/>
        </p:nvCxnSpPr>
        <p:spPr>
          <a:xfrm>
            <a:off x="8275641" y="3576526"/>
            <a:ext cx="532279" cy="0"/>
          </a:xfrm>
          <a:prstGeom prst="lin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cxnSp>
      <p:sp>
        <p:nvSpPr>
          <p:cNvPr id="32" name="Rectangle 31"/>
          <p:cNvSpPr/>
          <p:nvPr/>
        </p:nvSpPr>
        <p:spPr>
          <a:xfrm>
            <a:off x="1982617" y="4958539"/>
            <a:ext cx="1957172" cy="219163"/>
          </a:xfrm>
          <a:prstGeom prst="rect">
            <a:avLst/>
          </a:prstGeom>
        </p:spPr>
        <p:txBody>
          <a:bodyPr wrap="square" lIns="0" tIns="0" rIns="0" bIns="0">
            <a:spAutoFit/>
          </a:bodyPr>
          <a:lstStyle/>
          <a:p>
            <a:pPr algn="r">
              <a:lnSpc>
                <a:spcPct val="89000"/>
              </a:lnSpc>
            </a:pPr>
            <a:r>
              <a:rPr lang="fr-FR" sz="1600" b="1" dirty="0">
                <a:solidFill>
                  <a:schemeClr val="tx2"/>
                </a:solidFill>
              </a:rPr>
              <a:t>New Product Lines</a:t>
            </a:r>
            <a:endParaRPr lang="en-US" sz="1100" b="1" dirty="0">
              <a:solidFill>
                <a:schemeClr val="tx2"/>
              </a:solidFill>
            </a:endParaRPr>
          </a:p>
        </p:txBody>
      </p:sp>
      <p:sp>
        <p:nvSpPr>
          <p:cNvPr id="33" name="Rectangle 32"/>
          <p:cNvSpPr/>
          <p:nvPr/>
        </p:nvSpPr>
        <p:spPr>
          <a:xfrm>
            <a:off x="1410298" y="3391604"/>
            <a:ext cx="1957172" cy="219163"/>
          </a:xfrm>
          <a:prstGeom prst="rect">
            <a:avLst/>
          </a:prstGeom>
        </p:spPr>
        <p:txBody>
          <a:bodyPr wrap="square" lIns="0" tIns="0" rIns="0" bIns="0">
            <a:spAutoFit/>
          </a:bodyPr>
          <a:lstStyle/>
          <a:p>
            <a:pPr algn="r">
              <a:lnSpc>
                <a:spcPct val="89000"/>
              </a:lnSpc>
            </a:pPr>
            <a:r>
              <a:rPr lang="fr-FR" sz="1600" b="1" dirty="0">
                <a:solidFill>
                  <a:schemeClr val="tx2"/>
                </a:solidFill>
              </a:rPr>
              <a:t>Regulatory Compliance</a:t>
            </a:r>
          </a:p>
        </p:txBody>
      </p:sp>
      <p:sp>
        <p:nvSpPr>
          <p:cNvPr id="34" name="Rectangle 33"/>
          <p:cNvSpPr/>
          <p:nvPr/>
        </p:nvSpPr>
        <p:spPr>
          <a:xfrm>
            <a:off x="2127859" y="2196138"/>
            <a:ext cx="1957172" cy="219163"/>
          </a:xfrm>
          <a:prstGeom prst="rect">
            <a:avLst/>
          </a:prstGeom>
        </p:spPr>
        <p:txBody>
          <a:bodyPr wrap="square" lIns="0" tIns="0" rIns="0" bIns="0">
            <a:spAutoFit/>
          </a:bodyPr>
          <a:lstStyle/>
          <a:p>
            <a:pPr algn="r">
              <a:lnSpc>
                <a:spcPct val="89000"/>
              </a:lnSpc>
            </a:pPr>
            <a:r>
              <a:rPr lang="fr-FR" sz="1600" b="1" dirty="0">
                <a:solidFill>
                  <a:schemeClr val="tx2"/>
                </a:solidFill>
              </a:rPr>
              <a:t>Fraud Prevention</a:t>
            </a:r>
            <a:endParaRPr lang="en-US" sz="1100" b="1" dirty="0">
              <a:solidFill>
                <a:schemeClr val="tx2"/>
              </a:solidFill>
            </a:endParaRPr>
          </a:p>
        </p:txBody>
      </p:sp>
      <p:sp>
        <p:nvSpPr>
          <p:cNvPr id="35" name="Freeform 34"/>
          <p:cNvSpPr/>
          <p:nvPr/>
        </p:nvSpPr>
        <p:spPr>
          <a:xfrm flipH="1">
            <a:off x="4175441" y="2324102"/>
            <a:ext cx="510652" cy="169408"/>
          </a:xfrm>
          <a:custGeom>
            <a:avLst/>
            <a:gdLst>
              <a:gd name="connsiteX0" fmla="*/ 0 w 425450"/>
              <a:gd name="connsiteY0" fmla="*/ 142875 h 142875"/>
              <a:gd name="connsiteX1" fmla="*/ 168275 w 425450"/>
              <a:gd name="connsiteY1" fmla="*/ 0 h 142875"/>
              <a:gd name="connsiteX2" fmla="*/ 425450 w 425450"/>
              <a:gd name="connsiteY2" fmla="*/ 0 h 142875"/>
            </a:gdLst>
            <a:ahLst/>
            <a:cxnLst>
              <a:cxn ang="0">
                <a:pos x="connsiteX0" y="connsiteY0"/>
              </a:cxn>
              <a:cxn ang="0">
                <a:pos x="connsiteX1" y="connsiteY1"/>
              </a:cxn>
              <a:cxn ang="0">
                <a:pos x="connsiteX2" y="connsiteY2"/>
              </a:cxn>
            </a:cxnLst>
            <a:rect l="l" t="t" r="r" b="b"/>
            <a:pathLst>
              <a:path w="425450" h="142875">
                <a:moveTo>
                  <a:pt x="0" y="142875"/>
                </a:moveTo>
                <a:lnTo>
                  <a:pt x="168275" y="0"/>
                </a:lnTo>
                <a:lnTo>
                  <a:pt x="425450" y="0"/>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6" name="Freeform 35"/>
          <p:cNvSpPr/>
          <p:nvPr/>
        </p:nvSpPr>
        <p:spPr>
          <a:xfrm flipH="1" flipV="1">
            <a:off x="4075600" y="4746892"/>
            <a:ext cx="503117" cy="323949"/>
          </a:xfrm>
          <a:custGeom>
            <a:avLst/>
            <a:gdLst>
              <a:gd name="connsiteX0" fmla="*/ 0 w 425450"/>
              <a:gd name="connsiteY0" fmla="*/ 142875 h 142875"/>
              <a:gd name="connsiteX1" fmla="*/ 168275 w 425450"/>
              <a:gd name="connsiteY1" fmla="*/ 0 h 142875"/>
              <a:gd name="connsiteX2" fmla="*/ 425450 w 425450"/>
              <a:gd name="connsiteY2" fmla="*/ 0 h 142875"/>
              <a:gd name="connsiteX0" fmla="*/ 0 w 241564"/>
              <a:gd name="connsiteY0" fmla="*/ 142875 h 142875"/>
              <a:gd name="connsiteX1" fmla="*/ 168275 w 241564"/>
              <a:gd name="connsiteY1" fmla="*/ 0 h 142875"/>
              <a:gd name="connsiteX2" fmla="*/ 241564 w 241564"/>
              <a:gd name="connsiteY2" fmla="*/ 1245 h 142875"/>
            </a:gdLst>
            <a:ahLst/>
            <a:cxnLst>
              <a:cxn ang="0">
                <a:pos x="connsiteX0" y="connsiteY0"/>
              </a:cxn>
              <a:cxn ang="0">
                <a:pos x="connsiteX1" y="connsiteY1"/>
              </a:cxn>
              <a:cxn ang="0">
                <a:pos x="connsiteX2" y="connsiteY2"/>
              </a:cxn>
            </a:cxnLst>
            <a:rect l="l" t="t" r="r" b="b"/>
            <a:pathLst>
              <a:path w="241564" h="142875">
                <a:moveTo>
                  <a:pt x="0" y="142875"/>
                </a:moveTo>
                <a:lnTo>
                  <a:pt x="168275" y="0"/>
                </a:lnTo>
                <a:lnTo>
                  <a:pt x="241564" y="1245"/>
                </a:lnTo>
              </a:path>
            </a:pathLst>
          </a:cu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37" name="Straight Connector 36"/>
          <p:cNvCxnSpPr/>
          <p:nvPr/>
        </p:nvCxnSpPr>
        <p:spPr>
          <a:xfrm>
            <a:off x="3549335" y="3613213"/>
            <a:ext cx="216944" cy="0"/>
          </a:xfrm>
          <a:prstGeom prst="line">
            <a:avLst/>
          </a:prstGeom>
          <a:noFill/>
          <a:ln>
            <a:solidFill>
              <a:schemeClr val="bg1">
                <a:lumMod val="50000"/>
              </a:schemeClr>
            </a:solidFill>
          </a:ln>
          <a:effectLst/>
        </p:spPr>
        <p:style>
          <a:lnRef idx="1">
            <a:schemeClr val="accent1"/>
          </a:lnRef>
          <a:fillRef idx="3">
            <a:schemeClr val="accent1"/>
          </a:fillRef>
          <a:effectRef idx="2">
            <a:schemeClr val="accent1"/>
          </a:effectRef>
          <a:fontRef idx="minor">
            <a:schemeClr val="lt1"/>
          </a:fontRef>
        </p:style>
      </p:cxnSp>
      <p:sp>
        <p:nvSpPr>
          <p:cNvPr id="41" name="Rectangle 40">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Benefits for Islamic Banking &amp; Takaful</a:t>
            </a:r>
          </a:p>
        </p:txBody>
      </p:sp>
      <p:pic>
        <p:nvPicPr>
          <p:cNvPr id="39" name="Picture 38">
            <a:extLst>
              <a:ext uri="{FF2B5EF4-FFF2-40B4-BE49-F238E27FC236}">
                <a16:creationId xmlns:a16="http://schemas.microsoft.com/office/drawing/2014/main" id="{A6B264A3-57C3-4BD4-B9EA-0C17149FEE6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Google Shape;56;p13">
            <a:extLst>
              <a:ext uri="{FF2B5EF4-FFF2-40B4-BE49-F238E27FC236}">
                <a16:creationId xmlns:a16="http://schemas.microsoft.com/office/drawing/2014/main" id="{F489DC9A-0C25-4D14-ADE9-AFEB3541120F}"/>
              </a:ext>
            </a:extLst>
          </p:cNvPr>
          <p:cNvPicPr preferRelativeResize="0"/>
          <p:nvPr/>
        </p:nvPicPr>
        <p:blipFill>
          <a:blip r:embed="rId3">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4967969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528"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300" fill="hold"/>
                                        <p:tgtEl>
                                          <p:spTgt spid="12"/>
                                        </p:tgtEl>
                                        <p:attrNameLst>
                                          <p:attrName>ppt_w</p:attrName>
                                        </p:attrNameLst>
                                      </p:cBhvr>
                                      <p:tavLst>
                                        <p:tav tm="0">
                                          <p:val>
                                            <p:fltVal val="0"/>
                                          </p:val>
                                        </p:tav>
                                        <p:tav tm="100000">
                                          <p:val>
                                            <p:strVal val="#ppt_w"/>
                                          </p:val>
                                        </p:tav>
                                      </p:tavLst>
                                    </p:anim>
                                    <p:anim calcmode="lin" valueType="num">
                                      <p:cBhvr>
                                        <p:cTn id="8" dur="300" fill="hold"/>
                                        <p:tgtEl>
                                          <p:spTgt spid="12"/>
                                        </p:tgtEl>
                                        <p:attrNameLst>
                                          <p:attrName>ppt_h</p:attrName>
                                        </p:attrNameLst>
                                      </p:cBhvr>
                                      <p:tavLst>
                                        <p:tav tm="0">
                                          <p:val>
                                            <p:fltVal val="0"/>
                                          </p:val>
                                        </p:tav>
                                        <p:tav tm="100000">
                                          <p:val>
                                            <p:strVal val="#ppt_h"/>
                                          </p:val>
                                        </p:tav>
                                      </p:tavLst>
                                    </p:anim>
                                    <p:animEffect transition="in" filter="fade">
                                      <p:cBhvr>
                                        <p:cTn id="9" dur="300"/>
                                        <p:tgtEl>
                                          <p:spTgt spid="12"/>
                                        </p:tgtEl>
                                      </p:cBhvr>
                                    </p:animEffect>
                                    <p:anim calcmode="lin" valueType="num">
                                      <p:cBhvr>
                                        <p:cTn id="10" dur="300" fill="hold"/>
                                        <p:tgtEl>
                                          <p:spTgt spid="12"/>
                                        </p:tgtEl>
                                        <p:attrNameLst>
                                          <p:attrName>ppt_x</p:attrName>
                                        </p:attrNameLst>
                                      </p:cBhvr>
                                      <p:tavLst>
                                        <p:tav tm="0">
                                          <p:val>
                                            <p:fltVal val="0.5"/>
                                          </p:val>
                                        </p:tav>
                                        <p:tav tm="100000">
                                          <p:val>
                                            <p:strVal val="#ppt_x"/>
                                          </p:val>
                                        </p:tav>
                                      </p:tavLst>
                                    </p:anim>
                                    <p:anim calcmode="lin" valueType="num">
                                      <p:cBhvr>
                                        <p:cTn id="11" dur="300" fill="hold"/>
                                        <p:tgtEl>
                                          <p:spTgt spid="12"/>
                                        </p:tgtEl>
                                        <p:attrNameLst>
                                          <p:attrName>ppt_y</p:attrName>
                                        </p:attrNameLst>
                                      </p:cBhvr>
                                      <p:tavLst>
                                        <p:tav tm="0">
                                          <p:val>
                                            <p:fltVal val="0.5"/>
                                          </p:val>
                                        </p:tav>
                                        <p:tav tm="100000">
                                          <p:val>
                                            <p:strVal val="#ppt_y"/>
                                          </p:val>
                                        </p:tav>
                                      </p:tavLst>
                                    </p:anim>
                                  </p:childTnLst>
                                </p:cTn>
                              </p:par>
                              <p:par>
                                <p:cTn id="12" presetID="10" presetClass="entr" presetSubtype="0" fill="hold" grpId="0" nodeType="withEffect">
                                  <p:stCondLst>
                                    <p:cond delay="200"/>
                                  </p:stCondLst>
                                  <p:childTnLst>
                                    <p:set>
                                      <p:cBhvr>
                                        <p:cTn id="13" dur="1" fill="hold">
                                          <p:stCondLst>
                                            <p:cond delay="0"/>
                                          </p:stCondLst>
                                        </p:cTn>
                                        <p:tgtEl>
                                          <p:spTgt spid="26"/>
                                        </p:tgtEl>
                                        <p:attrNameLst>
                                          <p:attrName>style.visibility</p:attrName>
                                        </p:attrNameLst>
                                      </p:cBhvr>
                                      <p:to>
                                        <p:strVal val="visible"/>
                                      </p:to>
                                    </p:set>
                                    <p:animEffect transition="in" filter="fade">
                                      <p:cBhvr>
                                        <p:cTn id="14" dur="300"/>
                                        <p:tgtEl>
                                          <p:spTgt spid="26"/>
                                        </p:tgtEl>
                                      </p:cBhvr>
                                    </p:animEffect>
                                  </p:childTnLst>
                                </p:cTn>
                              </p:par>
                              <p:par>
                                <p:cTn id="15" presetID="10" presetClass="entr" presetSubtype="0" fill="hold" grpId="0" nodeType="withEffect">
                                  <p:stCondLst>
                                    <p:cond delay="200"/>
                                  </p:stCondLst>
                                  <p:childTnLst>
                                    <p:set>
                                      <p:cBhvr>
                                        <p:cTn id="16" dur="1" fill="hold">
                                          <p:stCondLst>
                                            <p:cond delay="0"/>
                                          </p:stCondLst>
                                        </p:cTn>
                                        <p:tgtEl>
                                          <p:spTgt spid="27"/>
                                        </p:tgtEl>
                                        <p:attrNameLst>
                                          <p:attrName>style.visibility</p:attrName>
                                        </p:attrNameLst>
                                      </p:cBhvr>
                                      <p:to>
                                        <p:strVal val="visible"/>
                                      </p:to>
                                    </p:set>
                                    <p:animEffect transition="in" filter="fade">
                                      <p:cBhvr>
                                        <p:cTn id="17" dur="300"/>
                                        <p:tgtEl>
                                          <p:spTgt spid="27"/>
                                        </p:tgtEl>
                                      </p:cBhvr>
                                    </p:animEffect>
                                  </p:childTnLst>
                                </p:cTn>
                              </p:par>
                              <p:par>
                                <p:cTn id="18" presetID="53" presetClass="entr" presetSubtype="528" fill="hold" grpId="0" nodeType="withEffect">
                                  <p:stCondLst>
                                    <p:cond delay="200"/>
                                  </p:stCondLst>
                                  <p:childTnLst>
                                    <p:set>
                                      <p:cBhvr>
                                        <p:cTn id="19" dur="1" fill="hold">
                                          <p:stCondLst>
                                            <p:cond delay="0"/>
                                          </p:stCondLst>
                                        </p:cTn>
                                        <p:tgtEl>
                                          <p:spTgt spid="11"/>
                                        </p:tgtEl>
                                        <p:attrNameLst>
                                          <p:attrName>style.visibility</p:attrName>
                                        </p:attrNameLst>
                                      </p:cBhvr>
                                      <p:to>
                                        <p:strVal val="visible"/>
                                      </p:to>
                                    </p:set>
                                    <p:anim calcmode="lin" valueType="num">
                                      <p:cBhvr>
                                        <p:cTn id="20" dur="300" fill="hold"/>
                                        <p:tgtEl>
                                          <p:spTgt spid="11"/>
                                        </p:tgtEl>
                                        <p:attrNameLst>
                                          <p:attrName>ppt_w</p:attrName>
                                        </p:attrNameLst>
                                      </p:cBhvr>
                                      <p:tavLst>
                                        <p:tav tm="0">
                                          <p:val>
                                            <p:fltVal val="0"/>
                                          </p:val>
                                        </p:tav>
                                        <p:tav tm="100000">
                                          <p:val>
                                            <p:strVal val="#ppt_w"/>
                                          </p:val>
                                        </p:tav>
                                      </p:tavLst>
                                    </p:anim>
                                    <p:anim calcmode="lin" valueType="num">
                                      <p:cBhvr>
                                        <p:cTn id="21" dur="300" fill="hold"/>
                                        <p:tgtEl>
                                          <p:spTgt spid="11"/>
                                        </p:tgtEl>
                                        <p:attrNameLst>
                                          <p:attrName>ppt_h</p:attrName>
                                        </p:attrNameLst>
                                      </p:cBhvr>
                                      <p:tavLst>
                                        <p:tav tm="0">
                                          <p:val>
                                            <p:fltVal val="0"/>
                                          </p:val>
                                        </p:tav>
                                        <p:tav tm="100000">
                                          <p:val>
                                            <p:strVal val="#ppt_h"/>
                                          </p:val>
                                        </p:tav>
                                      </p:tavLst>
                                    </p:anim>
                                    <p:animEffect transition="in" filter="fade">
                                      <p:cBhvr>
                                        <p:cTn id="22" dur="300"/>
                                        <p:tgtEl>
                                          <p:spTgt spid="11"/>
                                        </p:tgtEl>
                                      </p:cBhvr>
                                    </p:animEffect>
                                    <p:anim calcmode="lin" valueType="num">
                                      <p:cBhvr>
                                        <p:cTn id="23" dur="300" fill="hold"/>
                                        <p:tgtEl>
                                          <p:spTgt spid="11"/>
                                        </p:tgtEl>
                                        <p:attrNameLst>
                                          <p:attrName>ppt_x</p:attrName>
                                        </p:attrNameLst>
                                      </p:cBhvr>
                                      <p:tavLst>
                                        <p:tav tm="0">
                                          <p:val>
                                            <p:fltVal val="0.5"/>
                                          </p:val>
                                        </p:tav>
                                        <p:tav tm="100000">
                                          <p:val>
                                            <p:strVal val="#ppt_x"/>
                                          </p:val>
                                        </p:tav>
                                      </p:tavLst>
                                    </p:anim>
                                    <p:anim calcmode="lin" valueType="num">
                                      <p:cBhvr>
                                        <p:cTn id="24" dur="300" fill="hold"/>
                                        <p:tgtEl>
                                          <p:spTgt spid="11"/>
                                        </p:tgtEl>
                                        <p:attrNameLst>
                                          <p:attrName>ppt_y</p:attrName>
                                        </p:attrNameLst>
                                      </p:cBhvr>
                                      <p:tavLst>
                                        <p:tav tm="0">
                                          <p:val>
                                            <p:fltVal val="0.5"/>
                                          </p:val>
                                        </p:tav>
                                        <p:tav tm="100000">
                                          <p:val>
                                            <p:strVal val="#ppt_y"/>
                                          </p:val>
                                        </p:tav>
                                      </p:tavLst>
                                    </p:anim>
                                  </p:childTnLst>
                                </p:cTn>
                              </p:par>
                              <p:par>
                                <p:cTn id="25" presetID="10" presetClass="entr" presetSubtype="0" fill="hold" grpId="0" nodeType="withEffect">
                                  <p:stCondLst>
                                    <p:cond delay="600"/>
                                  </p:stCondLst>
                                  <p:childTnLst>
                                    <p:set>
                                      <p:cBhvr>
                                        <p:cTn id="26" dur="1" fill="hold">
                                          <p:stCondLst>
                                            <p:cond delay="0"/>
                                          </p:stCondLst>
                                        </p:cTn>
                                        <p:tgtEl>
                                          <p:spTgt spid="29"/>
                                        </p:tgtEl>
                                        <p:attrNameLst>
                                          <p:attrName>style.visibility</p:attrName>
                                        </p:attrNameLst>
                                      </p:cBhvr>
                                      <p:to>
                                        <p:strVal val="visible"/>
                                      </p:to>
                                    </p:set>
                                    <p:animEffect transition="in" filter="fade">
                                      <p:cBhvr>
                                        <p:cTn id="27" dur="300"/>
                                        <p:tgtEl>
                                          <p:spTgt spid="29"/>
                                        </p:tgtEl>
                                      </p:cBhvr>
                                    </p:animEffect>
                                  </p:childTnLst>
                                </p:cTn>
                              </p:par>
                              <p:par>
                                <p:cTn id="28" presetID="10" presetClass="entr" presetSubtype="0" fill="hold" nodeType="withEffect">
                                  <p:stCondLst>
                                    <p:cond delay="600"/>
                                  </p:stCondLst>
                                  <p:childTnLst>
                                    <p:set>
                                      <p:cBhvr>
                                        <p:cTn id="29" dur="1" fill="hold">
                                          <p:stCondLst>
                                            <p:cond delay="0"/>
                                          </p:stCondLst>
                                        </p:cTn>
                                        <p:tgtEl>
                                          <p:spTgt spid="31"/>
                                        </p:tgtEl>
                                        <p:attrNameLst>
                                          <p:attrName>style.visibility</p:attrName>
                                        </p:attrNameLst>
                                      </p:cBhvr>
                                      <p:to>
                                        <p:strVal val="visible"/>
                                      </p:to>
                                    </p:set>
                                    <p:animEffect transition="in" filter="fade">
                                      <p:cBhvr>
                                        <p:cTn id="30" dur="300"/>
                                        <p:tgtEl>
                                          <p:spTgt spid="31"/>
                                        </p:tgtEl>
                                      </p:cBhvr>
                                    </p:animEffect>
                                  </p:childTnLst>
                                </p:cTn>
                              </p:par>
                              <p:par>
                                <p:cTn id="31" presetID="53" presetClass="entr" presetSubtype="528" fill="hold" grpId="0" nodeType="withEffect">
                                  <p:stCondLst>
                                    <p:cond delay="600"/>
                                  </p:stCondLst>
                                  <p:childTnLst>
                                    <p:set>
                                      <p:cBhvr>
                                        <p:cTn id="32" dur="1" fill="hold">
                                          <p:stCondLst>
                                            <p:cond delay="0"/>
                                          </p:stCondLst>
                                        </p:cTn>
                                        <p:tgtEl>
                                          <p:spTgt spid="14"/>
                                        </p:tgtEl>
                                        <p:attrNameLst>
                                          <p:attrName>style.visibility</p:attrName>
                                        </p:attrNameLst>
                                      </p:cBhvr>
                                      <p:to>
                                        <p:strVal val="visible"/>
                                      </p:to>
                                    </p:set>
                                    <p:anim calcmode="lin" valueType="num">
                                      <p:cBhvr>
                                        <p:cTn id="33" dur="300" fill="hold"/>
                                        <p:tgtEl>
                                          <p:spTgt spid="14"/>
                                        </p:tgtEl>
                                        <p:attrNameLst>
                                          <p:attrName>ppt_w</p:attrName>
                                        </p:attrNameLst>
                                      </p:cBhvr>
                                      <p:tavLst>
                                        <p:tav tm="0">
                                          <p:val>
                                            <p:fltVal val="0"/>
                                          </p:val>
                                        </p:tav>
                                        <p:tav tm="100000">
                                          <p:val>
                                            <p:strVal val="#ppt_w"/>
                                          </p:val>
                                        </p:tav>
                                      </p:tavLst>
                                    </p:anim>
                                    <p:anim calcmode="lin" valueType="num">
                                      <p:cBhvr>
                                        <p:cTn id="34" dur="300" fill="hold"/>
                                        <p:tgtEl>
                                          <p:spTgt spid="14"/>
                                        </p:tgtEl>
                                        <p:attrNameLst>
                                          <p:attrName>ppt_h</p:attrName>
                                        </p:attrNameLst>
                                      </p:cBhvr>
                                      <p:tavLst>
                                        <p:tav tm="0">
                                          <p:val>
                                            <p:fltVal val="0"/>
                                          </p:val>
                                        </p:tav>
                                        <p:tav tm="100000">
                                          <p:val>
                                            <p:strVal val="#ppt_h"/>
                                          </p:val>
                                        </p:tav>
                                      </p:tavLst>
                                    </p:anim>
                                    <p:animEffect transition="in" filter="fade">
                                      <p:cBhvr>
                                        <p:cTn id="35" dur="300"/>
                                        <p:tgtEl>
                                          <p:spTgt spid="14"/>
                                        </p:tgtEl>
                                      </p:cBhvr>
                                    </p:animEffect>
                                    <p:anim calcmode="lin" valueType="num">
                                      <p:cBhvr>
                                        <p:cTn id="36" dur="300" fill="hold"/>
                                        <p:tgtEl>
                                          <p:spTgt spid="14"/>
                                        </p:tgtEl>
                                        <p:attrNameLst>
                                          <p:attrName>ppt_x</p:attrName>
                                        </p:attrNameLst>
                                      </p:cBhvr>
                                      <p:tavLst>
                                        <p:tav tm="0">
                                          <p:val>
                                            <p:fltVal val="0.5"/>
                                          </p:val>
                                        </p:tav>
                                        <p:tav tm="100000">
                                          <p:val>
                                            <p:strVal val="#ppt_x"/>
                                          </p:val>
                                        </p:tav>
                                      </p:tavLst>
                                    </p:anim>
                                    <p:anim calcmode="lin" valueType="num">
                                      <p:cBhvr>
                                        <p:cTn id="37" dur="300" fill="hold"/>
                                        <p:tgtEl>
                                          <p:spTgt spid="14"/>
                                        </p:tgtEl>
                                        <p:attrNameLst>
                                          <p:attrName>ppt_y</p:attrName>
                                        </p:attrNameLst>
                                      </p:cBhvr>
                                      <p:tavLst>
                                        <p:tav tm="0">
                                          <p:val>
                                            <p:fltVal val="0.5"/>
                                          </p:val>
                                        </p:tav>
                                        <p:tav tm="100000">
                                          <p:val>
                                            <p:strVal val="#ppt_y"/>
                                          </p:val>
                                        </p:tav>
                                      </p:tavLst>
                                    </p:anim>
                                  </p:childTnLst>
                                </p:cTn>
                              </p:par>
                              <p:par>
                                <p:cTn id="38" presetID="10" presetClass="entr" presetSubtype="0" fill="hold" grpId="0" nodeType="withEffect">
                                  <p:stCondLst>
                                    <p:cond delay="900"/>
                                  </p:stCondLst>
                                  <p:childTnLst>
                                    <p:set>
                                      <p:cBhvr>
                                        <p:cTn id="39" dur="1" fill="hold">
                                          <p:stCondLst>
                                            <p:cond delay="0"/>
                                          </p:stCondLst>
                                        </p:cTn>
                                        <p:tgtEl>
                                          <p:spTgt spid="28"/>
                                        </p:tgtEl>
                                        <p:attrNameLst>
                                          <p:attrName>style.visibility</p:attrName>
                                        </p:attrNameLst>
                                      </p:cBhvr>
                                      <p:to>
                                        <p:strVal val="visible"/>
                                      </p:to>
                                    </p:set>
                                    <p:animEffect transition="in" filter="fade">
                                      <p:cBhvr>
                                        <p:cTn id="40" dur="300"/>
                                        <p:tgtEl>
                                          <p:spTgt spid="28"/>
                                        </p:tgtEl>
                                      </p:cBhvr>
                                    </p:animEffect>
                                  </p:childTnLst>
                                </p:cTn>
                              </p:par>
                              <p:par>
                                <p:cTn id="41" presetID="10" presetClass="entr" presetSubtype="0" fill="hold" grpId="0" nodeType="withEffect">
                                  <p:stCondLst>
                                    <p:cond delay="900"/>
                                  </p:stCondLst>
                                  <p:childTnLst>
                                    <p:set>
                                      <p:cBhvr>
                                        <p:cTn id="42" dur="1" fill="hold">
                                          <p:stCondLst>
                                            <p:cond delay="0"/>
                                          </p:stCondLst>
                                        </p:cTn>
                                        <p:tgtEl>
                                          <p:spTgt spid="30"/>
                                        </p:tgtEl>
                                        <p:attrNameLst>
                                          <p:attrName>style.visibility</p:attrName>
                                        </p:attrNameLst>
                                      </p:cBhvr>
                                      <p:to>
                                        <p:strVal val="visible"/>
                                      </p:to>
                                    </p:set>
                                    <p:animEffect transition="in" filter="fade">
                                      <p:cBhvr>
                                        <p:cTn id="43" dur="300"/>
                                        <p:tgtEl>
                                          <p:spTgt spid="30"/>
                                        </p:tgtEl>
                                      </p:cBhvr>
                                    </p:animEffect>
                                  </p:childTnLst>
                                </p:cTn>
                              </p:par>
                              <p:par>
                                <p:cTn id="44" presetID="53" presetClass="entr" presetSubtype="528" fill="hold" grpId="0" nodeType="withEffect">
                                  <p:stCondLst>
                                    <p:cond delay="900"/>
                                  </p:stCondLst>
                                  <p:childTnLst>
                                    <p:set>
                                      <p:cBhvr>
                                        <p:cTn id="45" dur="1" fill="hold">
                                          <p:stCondLst>
                                            <p:cond delay="0"/>
                                          </p:stCondLst>
                                        </p:cTn>
                                        <p:tgtEl>
                                          <p:spTgt spid="10"/>
                                        </p:tgtEl>
                                        <p:attrNameLst>
                                          <p:attrName>style.visibility</p:attrName>
                                        </p:attrNameLst>
                                      </p:cBhvr>
                                      <p:to>
                                        <p:strVal val="visible"/>
                                      </p:to>
                                    </p:set>
                                    <p:anim calcmode="lin" valueType="num">
                                      <p:cBhvr>
                                        <p:cTn id="46" dur="300" fill="hold"/>
                                        <p:tgtEl>
                                          <p:spTgt spid="10"/>
                                        </p:tgtEl>
                                        <p:attrNameLst>
                                          <p:attrName>ppt_w</p:attrName>
                                        </p:attrNameLst>
                                      </p:cBhvr>
                                      <p:tavLst>
                                        <p:tav tm="0">
                                          <p:val>
                                            <p:fltVal val="0"/>
                                          </p:val>
                                        </p:tav>
                                        <p:tav tm="100000">
                                          <p:val>
                                            <p:strVal val="#ppt_w"/>
                                          </p:val>
                                        </p:tav>
                                      </p:tavLst>
                                    </p:anim>
                                    <p:anim calcmode="lin" valueType="num">
                                      <p:cBhvr>
                                        <p:cTn id="47" dur="300" fill="hold"/>
                                        <p:tgtEl>
                                          <p:spTgt spid="10"/>
                                        </p:tgtEl>
                                        <p:attrNameLst>
                                          <p:attrName>ppt_h</p:attrName>
                                        </p:attrNameLst>
                                      </p:cBhvr>
                                      <p:tavLst>
                                        <p:tav tm="0">
                                          <p:val>
                                            <p:fltVal val="0"/>
                                          </p:val>
                                        </p:tav>
                                        <p:tav tm="100000">
                                          <p:val>
                                            <p:strVal val="#ppt_h"/>
                                          </p:val>
                                        </p:tav>
                                      </p:tavLst>
                                    </p:anim>
                                    <p:animEffect transition="in" filter="fade">
                                      <p:cBhvr>
                                        <p:cTn id="48" dur="300"/>
                                        <p:tgtEl>
                                          <p:spTgt spid="10"/>
                                        </p:tgtEl>
                                      </p:cBhvr>
                                    </p:animEffect>
                                    <p:anim calcmode="lin" valueType="num">
                                      <p:cBhvr>
                                        <p:cTn id="49" dur="300" fill="hold"/>
                                        <p:tgtEl>
                                          <p:spTgt spid="10"/>
                                        </p:tgtEl>
                                        <p:attrNameLst>
                                          <p:attrName>ppt_x</p:attrName>
                                        </p:attrNameLst>
                                      </p:cBhvr>
                                      <p:tavLst>
                                        <p:tav tm="0">
                                          <p:val>
                                            <p:fltVal val="0.5"/>
                                          </p:val>
                                        </p:tav>
                                        <p:tav tm="100000">
                                          <p:val>
                                            <p:strVal val="#ppt_x"/>
                                          </p:val>
                                        </p:tav>
                                      </p:tavLst>
                                    </p:anim>
                                    <p:anim calcmode="lin" valueType="num">
                                      <p:cBhvr>
                                        <p:cTn id="50" dur="300" fill="hold"/>
                                        <p:tgtEl>
                                          <p:spTgt spid="10"/>
                                        </p:tgtEl>
                                        <p:attrNameLst>
                                          <p:attrName>ppt_y</p:attrName>
                                        </p:attrNameLst>
                                      </p:cBhvr>
                                      <p:tavLst>
                                        <p:tav tm="0">
                                          <p:val>
                                            <p:fltVal val="0.5"/>
                                          </p:val>
                                        </p:tav>
                                        <p:tav tm="100000">
                                          <p:val>
                                            <p:strVal val="#ppt_y"/>
                                          </p:val>
                                        </p:tav>
                                      </p:tavLst>
                                    </p:anim>
                                  </p:childTnLst>
                                </p:cTn>
                              </p:par>
                              <p:par>
                                <p:cTn id="51" presetID="10" presetClass="entr" presetSubtype="0" fill="hold" grpId="0" nodeType="withEffect">
                                  <p:stCondLst>
                                    <p:cond delay="1200"/>
                                  </p:stCondLst>
                                  <p:childTnLst>
                                    <p:set>
                                      <p:cBhvr>
                                        <p:cTn id="52" dur="1" fill="hold">
                                          <p:stCondLst>
                                            <p:cond delay="0"/>
                                          </p:stCondLst>
                                        </p:cTn>
                                        <p:tgtEl>
                                          <p:spTgt spid="32"/>
                                        </p:tgtEl>
                                        <p:attrNameLst>
                                          <p:attrName>style.visibility</p:attrName>
                                        </p:attrNameLst>
                                      </p:cBhvr>
                                      <p:to>
                                        <p:strVal val="visible"/>
                                      </p:to>
                                    </p:set>
                                    <p:animEffect transition="in" filter="fade">
                                      <p:cBhvr>
                                        <p:cTn id="53" dur="300"/>
                                        <p:tgtEl>
                                          <p:spTgt spid="32"/>
                                        </p:tgtEl>
                                      </p:cBhvr>
                                    </p:animEffect>
                                  </p:childTnLst>
                                </p:cTn>
                              </p:par>
                              <p:par>
                                <p:cTn id="54" presetID="10" presetClass="entr" presetSubtype="0" fill="hold" grpId="0" nodeType="withEffect">
                                  <p:stCondLst>
                                    <p:cond delay="1200"/>
                                  </p:stCondLst>
                                  <p:childTnLst>
                                    <p:set>
                                      <p:cBhvr>
                                        <p:cTn id="55" dur="1" fill="hold">
                                          <p:stCondLst>
                                            <p:cond delay="0"/>
                                          </p:stCondLst>
                                        </p:cTn>
                                        <p:tgtEl>
                                          <p:spTgt spid="36"/>
                                        </p:tgtEl>
                                        <p:attrNameLst>
                                          <p:attrName>style.visibility</p:attrName>
                                        </p:attrNameLst>
                                      </p:cBhvr>
                                      <p:to>
                                        <p:strVal val="visible"/>
                                      </p:to>
                                    </p:set>
                                    <p:animEffect transition="in" filter="fade">
                                      <p:cBhvr>
                                        <p:cTn id="56" dur="300"/>
                                        <p:tgtEl>
                                          <p:spTgt spid="36"/>
                                        </p:tgtEl>
                                      </p:cBhvr>
                                    </p:animEffect>
                                  </p:childTnLst>
                                </p:cTn>
                              </p:par>
                              <p:par>
                                <p:cTn id="57" presetID="53" presetClass="entr" presetSubtype="528" fill="hold" grpId="0" nodeType="withEffect">
                                  <p:stCondLst>
                                    <p:cond delay="1200"/>
                                  </p:stCondLst>
                                  <p:childTnLst>
                                    <p:set>
                                      <p:cBhvr>
                                        <p:cTn id="58" dur="1" fill="hold">
                                          <p:stCondLst>
                                            <p:cond delay="0"/>
                                          </p:stCondLst>
                                        </p:cTn>
                                        <p:tgtEl>
                                          <p:spTgt spid="13"/>
                                        </p:tgtEl>
                                        <p:attrNameLst>
                                          <p:attrName>style.visibility</p:attrName>
                                        </p:attrNameLst>
                                      </p:cBhvr>
                                      <p:to>
                                        <p:strVal val="visible"/>
                                      </p:to>
                                    </p:set>
                                    <p:anim calcmode="lin" valueType="num">
                                      <p:cBhvr>
                                        <p:cTn id="59" dur="300" fill="hold"/>
                                        <p:tgtEl>
                                          <p:spTgt spid="13"/>
                                        </p:tgtEl>
                                        <p:attrNameLst>
                                          <p:attrName>ppt_w</p:attrName>
                                        </p:attrNameLst>
                                      </p:cBhvr>
                                      <p:tavLst>
                                        <p:tav tm="0">
                                          <p:val>
                                            <p:fltVal val="0"/>
                                          </p:val>
                                        </p:tav>
                                        <p:tav tm="100000">
                                          <p:val>
                                            <p:strVal val="#ppt_w"/>
                                          </p:val>
                                        </p:tav>
                                      </p:tavLst>
                                    </p:anim>
                                    <p:anim calcmode="lin" valueType="num">
                                      <p:cBhvr>
                                        <p:cTn id="60" dur="300" fill="hold"/>
                                        <p:tgtEl>
                                          <p:spTgt spid="13"/>
                                        </p:tgtEl>
                                        <p:attrNameLst>
                                          <p:attrName>ppt_h</p:attrName>
                                        </p:attrNameLst>
                                      </p:cBhvr>
                                      <p:tavLst>
                                        <p:tav tm="0">
                                          <p:val>
                                            <p:fltVal val="0"/>
                                          </p:val>
                                        </p:tav>
                                        <p:tav tm="100000">
                                          <p:val>
                                            <p:strVal val="#ppt_h"/>
                                          </p:val>
                                        </p:tav>
                                      </p:tavLst>
                                    </p:anim>
                                    <p:animEffect transition="in" filter="fade">
                                      <p:cBhvr>
                                        <p:cTn id="61" dur="300"/>
                                        <p:tgtEl>
                                          <p:spTgt spid="13"/>
                                        </p:tgtEl>
                                      </p:cBhvr>
                                    </p:animEffect>
                                    <p:anim calcmode="lin" valueType="num">
                                      <p:cBhvr>
                                        <p:cTn id="62" dur="300" fill="hold"/>
                                        <p:tgtEl>
                                          <p:spTgt spid="13"/>
                                        </p:tgtEl>
                                        <p:attrNameLst>
                                          <p:attrName>ppt_x</p:attrName>
                                        </p:attrNameLst>
                                      </p:cBhvr>
                                      <p:tavLst>
                                        <p:tav tm="0">
                                          <p:val>
                                            <p:fltVal val="0.5"/>
                                          </p:val>
                                        </p:tav>
                                        <p:tav tm="100000">
                                          <p:val>
                                            <p:strVal val="#ppt_x"/>
                                          </p:val>
                                        </p:tav>
                                      </p:tavLst>
                                    </p:anim>
                                    <p:anim calcmode="lin" valueType="num">
                                      <p:cBhvr>
                                        <p:cTn id="63" dur="300" fill="hold"/>
                                        <p:tgtEl>
                                          <p:spTgt spid="13"/>
                                        </p:tgtEl>
                                        <p:attrNameLst>
                                          <p:attrName>ppt_y</p:attrName>
                                        </p:attrNameLst>
                                      </p:cBhvr>
                                      <p:tavLst>
                                        <p:tav tm="0">
                                          <p:val>
                                            <p:fltVal val="0.5"/>
                                          </p:val>
                                        </p:tav>
                                        <p:tav tm="100000">
                                          <p:val>
                                            <p:strVal val="#ppt_y"/>
                                          </p:val>
                                        </p:tav>
                                      </p:tavLst>
                                    </p:anim>
                                  </p:childTnLst>
                                </p:cTn>
                              </p:par>
                              <p:par>
                                <p:cTn id="64" presetID="10" presetClass="entr" presetSubtype="0" fill="hold" grpId="0" nodeType="withEffect">
                                  <p:stCondLst>
                                    <p:cond delay="1500"/>
                                  </p:stCondLst>
                                  <p:childTnLst>
                                    <p:set>
                                      <p:cBhvr>
                                        <p:cTn id="65" dur="1" fill="hold">
                                          <p:stCondLst>
                                            <p:cond delay="0"/>
                                          </p:stCondLst>
                                        </p:cTn>
                                        <p:tgtEl>
                                          <p:spTgt spid="33"/>
                                        </p:tgtEl>
                                        <p:attrNameLst>
                                          <p:attrName>style.visibility</p:attrName>
                                        </p:attrNameLst>
                                      </p:cBhvr>
                                      <p:to>
                                        <p:strVal val="visible"/>
                                      </p:to>
                                    </p:set>
                                    <p:animEffect transition="in" filter="fade">
                                      <p:cBhvr>
                                        <p:cTn id="66" dur="300"/>
                                        <p:tgtEl>
                                          <p:spTgt spid="33"/>
                                        </p:tgtEl>
                                      </p:cBhvr>
                                    </p:animEffect>
                                  </p:childTnLst>
                                </p:cTn>
                              </p:par>
                              <p:par>
                                <p:cTn id="67" presetID="10" presetClass="entr" presetSubtype="0" fill="hold" nodeType="withEffect">
                                  <p:stCondLst>
                                    <p:cond delay="1500"/>
                                  </p:stCondLst>
                                  <p:childTnLst>
                                    <p:set>
                                      <p:cBhvr>
                                        <p:cTn id="68" dur="1" fill="hold">
                                          <p:stCondLst>
                                            <p:cond delay="0"/>
                                          </p:stCondLst>
                                        </p:cTn>
                                        <p:tgtEl>
                                          <p:spTgt spid="37"/>
                                        </p:tgtEl>
                                        <p:attrNameLst>
                                          <p:attrName>style.visibility</p:attrName>
                                        </p:attrNameLst>
                                      </p:cBhvr>
                                      <p:to>
                                        <p:strVal val="visible"/>
                                      </p:to>
                                    </p:set>
                                    <p:animEffect transition="in" filter="fade">
                                      <p:cBhvr>
                                        <p:cTn id="69" dur="300"/>
                                        <p:tgtEl>
                                          <p:spTgt spid="37"/>
                                        </p:tgtEl>
                                      </p:cBhvr>
                                    </p:animEffect>
                                  </p:childTnLst>
                                </p:cTn>
                              </p:par>
                              <p:par>
                                <p:cTn id="70" presetID="53" presetClass="entr" presetSubtype="528" fill="hold" grpId="0" nodeType="withEffect">
                                  <p:stCondLst>
                                    <p:cond delay="1500"/>
                                  </p:stCondLst>
                                  <p:childTnLst>
                                    <p:set>
                                      <p:cBhvr>
                                        <p:cTn id="71" dur="1" fill="hold">
                                          <p:stCondLst>
                                            <p:cond delay="0"/>
                                          </p:stCondLst>
                                        </p:cTn>
                                        <p:tgtEl>
                                          <p:spTgt spid="9"/>
                                        </p:tgtEl>
                                        <p:attrNameLst>
                                          <p:attrName>style.visibility</p:attrName>
                                        </p:attrNameLst>
                                      </p:cBhvr>
                                      <p:to>
                                        <p:strVal val="visible"/>
                                      </p:to>
                                    </p:set>
                                    <p:anim calcmode="lin" valueType="num">
                                      <p:cBhvr>
                                        <p:cTn id="72" dur="300" fill="hold"/>
                                        <p:tgtEl>
                                          <p:spTgt spid="9"/>
                                        </p:tgtEl>
                                        <p:attrNameLst>
                                          <p:attrName>ppt_w</p:attrName>
                                        </p:attrNameLst>
                                      </p:cBhvr>
                                      <p:tavLst>
                                        <p:tav tm="0">
                                          <p:val>
                                            <p:fltVal val="0"/>
                                          </p:val>
                                        </p:tav>
                                        <p:tav tm="100000">
                                          <p:val>
                                            <p:strVal val="#ppt_w"/>
                                          </p:val>
                                        </p:tav>
                                      </p:tavLst>
                                    </p:anim>
                                    <p:anim calcmode="lin" valueType="num">
                                      <p:cBhvr>
                                        <p:cTn id="73" dur="300" fill="hold"/>
                                        <p:tgtEl>
                                          <p:spTgt spid="9"/>
                                        </p:tgtEl>
                                        <p:attrNameLst>
                                          <p:attrName>ppt_h</p:attrName>
                                        </p:attrNameLst>
                                      </p:cBhvr>
                                      <p:tavLst>
                                        <p:tav tm="0">
                                          <p:val>
                                            <p:fltVal val="0"/>
                                          </p:val>
                                        </p:tav>
                                        <p:tav tm="100000">
                                          <p:val>
                                            <p:strVal val="#ppt_h"/>
                                          </p:val>
                                        </p:tav>
                                      </p:tavLst>
                                    </p:anim>
                                    <p:animEffect transition="in" filter="fade">
                                      <p:cBhvr>
                                        <p:cTn id="74" dur="300"/>
                                        <p:tgtEl>
                                          <p:spTgt spid="9"/>
                                        </p:tgtEl>
                                      </p:cBhvr>
                                    </p:animEffect>
                                    <p:anim calcmode="lin" valueType="num">
                                      <p:cBhvr>
                                        <p:cTn id="75" dur="300" fill="hold"/>
                                        <p:tgtEl>
                                          <p:spTgt spid="9"/>
                                        </p:tgtEl>
                                        <p:attrNameLst>
                                          <p:attrName>ppt_x</p:attrName>
                                        </p:attrNameLst>
                                      </p:cBhvr>
                                      <p:tavLst>
                                        <p:tav tm="0">
                                          <p:val>
                                            <p:fltVal val="0.5"/>
                                          </p:val>
                                        </p:tav>
                                        <p:tav tm="100000">
                                          <p:val>
                                            <p:strVal val="#ppt_x"/>
                                          </p:val>
                                        </p:tav>
                                      </p:tavLst>
                                    </p:anim>
                                    <p:anim calcmode="lin" valueType="num">
                                      <p:cBhvr>
                                        <p:cTn id="76" dur="300" fill="hold"/>
                                        <p:tgtEl>
                                          <p:spTgt spid="9"/>
                                        </p:tgtEl>
                                        <p:attrNameLst>
                                          <p:attrName>ppt_y</p:attrName>
                                        </p:attrNameLst>
                                      </p:cBhvr>
                                      <p:tavLst>
                                        <p:tav tm="0">
                                          <p:val>
                                            <p:fltVal val="0.5"/>
                                          </p:val>
                                        </p:tav>
                                        <p:tav tm="100000">
                                          <p:val>
                                            <p:strVal val="#ppt_y"/>
                                          </p:val>
                                        </p:tav>
                                      </p:tavLst>
                                    </p:anim>
                                  </p:childTnLst>
                                </p:cTn>
                              </p:par>
                              <p:par>
                                <p:cTn id="77" presetID="10" presetClass="entr" presetSubtype="0" fill="hold" grpId="0" nodeType="withEffect">
                                  <p:stCondLst>
                                    <p:cond delay="180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300"/>
                                        <p:tgtEl>
                                          <p:spTgt spid="34"/>
                                        </p:tgtEl>
                                      </p:cBhvr>
                                    </p:animEffect>
                                  </p:childTnLst>
                                </p:cTn>
                              </p:par>
                              <p:par>
                                <p:cTn id="80" presetID="10" presetClass="entr" presetSubtype="0" fill="hold" grpId="0" nodeType="withEffect">
                                  <p:stCondLst>
                                    <p:cond delay="1800"/>
                                  </p:stCondLst>
                                  <p:childTnLst>
                                    <p:set>
                                      <p:cBhvr>
                                        <p:cTn id="81" dur="1" fill="hold">
                                          <p:stCondLst>
                                            <p:cond delay="0"/>
                                          </p:stCondLst>
                                        </p:cTn>
                                        <p:tgtEl>
                                          <p:spTgt spid="35"/>
                                        </p:tgtEl>
                                        <p:attrNameLst>
                                          <p:attrName>style.visibility</p:attrName>
                                        </p:attrNameLst>
                                      </p:cBhvr>
                                      <p:to>
                                        <p:strVal val="visible"/>
                                      </p:to>
                                    </p:set>
                                    <p:animEffect transition="in" filter="fade">
                                      <p:cBhvr>
                                        <p:cTn id="82" dur="3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P spid="14" grpId="0" animBg="1"/>
      <p:bldP spid="26" grpId="0"/>
      <p:bldP spid="27" grpId="0" animBg="1"/>
      <p:bldP spid="28" grpId="0"/>
      <p:bldP spid="29" grpId="0"/>
      <p:bldP spid="30" grpId="0" animBg="1"/>
      <p:bldP spid="32" grpId="0"/>
      <p:bldP spid="33" grpId="0"/>
      <p:bldP spid="34" grpId="0"/>
      <p:bldP spid="35" grpId="0" animBg="1"/>
      <p:bldP spid="3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duotone>
              <a:prstClr val="black"/>
              <a:schemeClr val="accent3">
                <a:tint val="45000"/>
                <a:satMod val="400000"/>
              </a:schemeClr>
            </a:duotone>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Takaful </a:t>
            </a:r>
            <a:r>
              <a:rPr lang="en-US" sz="7200" b="1" dirty="0">
                <a:solidFill>
                  <a:schemeClr val="bg1"/>
                </a:solidFill>
              </a:rPr>
              <a:t>Powered</a:t>
            </a:r>
            <a:r>
              <a:rPr lang="en-US" b="1" dirty="0">
                <a:solidFill>
                  <a:schemeClr val="bg1"/>
                </a:solidFill>
              </a:rPr>
              <a:t> by </a:t>
            </a:r>
            <a:r>
              <a:rPr lang="en-US" sz="7200" b="1" dirty="0">
                <a:solidFill>
                  <a:schemeClr val="bg1"/>
                </a:solidFill>
              </a:rPr>
              <a:t>Blockchain</a:t>
            </a:r>
            <a:endParaRPr lang="en-US" b="1" dirty="0">
              <a:solidFill>
                <a:schemeClr val="bg1"/>
              </a:solidFill>
            </a:endParaRPr>
          </a:p>
        </p:txBody>
      </p:sp>
      <p:sp>
        <p:nvSpPr>
          <p:cNvPr id="3" name="Subtitle 2"/>
          <p:cNvSpPr>
            <a:spLocks noGrp="1"/>
          </p:cNvSpPr>
          <p:nvPr>
            <p:ph type="subTitle" idx="1"/>
          </p:nvPr>
        </p:nvSpPr>
        <p:spPr>
          <a:xfrm>
            <a:off x="1523999" y="3836678"/>
            <a:ext cx="1990726" cy="1655762"/>
          </a:xfrm>
          <a:solidFill>
            <a:srgbClr val="480000"/>
          </a:solidFill>
        </p:spPr>
        <p:txBody>
          <a:bodyPr>
            <a:normAutofit/>
          </a:bodyPr>
          <a:lstStyle/>
          <a:p>
            <a:endParaRPr lang="en-US" dirty="0">
              <a:solidFill>
                <a:schemeClr val="bg1"/>
              </a:solidFill>
            </a:endParaRPr>
          </a:p>
          <a:p>
            <a:r>
              <a:rPr lang="en-US" sz="3600" dirty="0">
                <a:solidFill>
                  <a:schemeClr val="bg1"/>
                </a:solidFill>
              </a:rPr>
              <a:t>Block 3</a:t>
            </a:r>
            <a:endParaRPr lang="en-US" dirty="0">
              <a:solidFill>
                <a:schemeClr val="bg2">
                  <a:lumMod val="75000"/>
                </a:schemeClr>
              </a:solidFill>
            </a:endParaRPr>
          </a:p>
        </p:txBody>
      </p:sp>
      <p:sp>
        <p:nvSpPr>
          <p:cNvPr id="9" name="Subtitle 2">
            <a:extLst>
              <a:ext uri="{FF2B5EF4-FFF2-40B4-BE49-F238E27FC236}">
                <a16:creationId xmlns:a16="http://schemas.microsoft.com/office/drawing/2014/main" id="{A3214B7A-35FD-470C-ACF5-61E491A757BA}"/>
              </a:ext>
            </a:extLst>
          </p:cNvPr>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600" dirty="0">
              <a:solidFill>
                <a:schemeClr val="bg1"/>
              </a:solidFill>
            </a:endParaRPr>
          </a:p>
          <a:p>
            <a:r>
              <a:rPr lang="en-US" sz="3600" dirty="0">
                <a:solidFill>
                  <a:schemeClr val="bg1"/>
                </a:solidFill>
              </a:rPr>
              <a:t>Blockchain Use Cases for </a:t>
            </a:r>
          </a:p>
          <a:p>
            <a:r>
              <a:rPr lang="en-US" sz="3600" dirty="0">
                <a:solidFill>
                  <a:schemeClr val="bg1"/>
                </a:solidFill>
              </a:rPr>
              <a:t>Islamic Banking &amp; Takaful</a:t>
            </a:r>
            <a:endParaRPr lang="en-US" sz="2800" dirty="0">
              <a:solidFill>
                <a:schemeClr val="bg1"/>
              </a:solidFill>
            </a:endParaRPr>
          </a:p>
        </p:txBody>
      </p:sp>
      <p:pic>
        <p:nvPicPr>
          <p:cNvPr id="14" name="Picture 13">
            <a:extLst>
              <a:ext uri="{FF2B5EF4-FFF2-40B4-BE49-F238E27FC236}">
                <a16:creationId xmlns:a16="http://schemas.microsoft.com/office/drawing/2014/main" id="{E9E35362-0747-4195-BEEF-4820DDAC70D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8" name="Google Shape;56;p13">
            <a:extLst>
              <a:ext uri="{FF2B5EF4-FFF2-40B4-BE49-F238E27FC236}">
                <a16:creationId xmlns:a16="http://schemas.microsoft.com/office/drawing/2014/main" id="{C797BCBC-7722-4352-8B11-691917318E83}"/>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172206939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Backend Operations for Islamic Banking &amp; Finance</a:t>
            </a:r>
          </a:p>
        </p:txBody>
      </p:sp>
      <p:sp>
        <p:nvSpPr>
          <p:cNvPr id="8" name="Freeform 8">
            <a:extLst>
              <a:ext uri="{FF2B5EF4-FFF2-40B4-BE49-F238E27FC236}">
                <a16:creationId xmlns:a16="http://schemas.microsoft.com/office/drawing/2014/main" id="{FDAC9066-CE6C-4D33-B11D-E72E09C78AB3}"/>
              </a:ext>
            </a:extLst>
          </p:cNvPr>
          <p:cNvSpPr>
            <a:spLocks/>
          </p:cNvSpPr>
          <p:nvPr/>
        </p:nvSpPr>
        <p:spPr bwMode="auto">
          <a:xfrm>
            <a:off x="7101485" y="3832062"/>
            <a:ext cx="1626308" cy="1605920"/>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tx1">
              <a:lumMod val="50000"/>
              <a:lumOff val="50000"/>
            </a:schemeClr>
          </a:solidFill>
          <a:ln w="19050" cap="rnd">
            <a:solidFill>
              <a:schemeClr val="bg2">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dirty="0"/>
          </a:p>
        </p:txBody>
      </p:sp>
      <p:sp>
        <p:nvSpPr>
          <p:cNvPr id="11" name="Freeform 5">
            <a:extLst>
              <a:ext uri="{FF2B5EF4-FFF2-40B4-BE49-F238E27FC236}">
                <a16:creationId xmlns:a16="http://schemas.microsoft.com/office/drawing/2014/main" id="{70395205-765A-44F5-9A0D-202CEFF63EF5}"/>
              </a:ext>
            </a:extLst>
          </p:cNvPr>
          <p:cNvSpPr>
            <a:spLocks/>
          </p:cNvSpPr>
          <p:nvPr/>
        </p:nvSpPr>
        <p:spPr bwMode="auto">
          <a:xfrm>
            <a:off x="2033310" y="2523640"/>
            <a:ext cx="2194026" cy="2175206"/>
          </a:xfrm>
          <a:custGeom>
            <a:avLst/>
            <a:gdLst>
              <a:gd name="T0" fmla="*/ 190 w 197"/>
              <a:gd name="T1" fmla="*/ 97 h 195"/>
              <a:gd name="T2" fmla="*/ 197 w 197"/>
              <a:gd name="T3" fmla="*/ 86 h 195"/>
              <a:gd name="T4" fmla="*/ 193 w 197"/>
              <a:gd name="T5" fmla="*/ 76 h 195"/>
              <a:gd name="T6" fmla="*/ 188 w 197"/>
              <a:gd name="T7" fmla="*/ 59 h 195"/>
              <a:gd name="T8" fmla="*/ 183 w 197"/>
              <a:gd name="T9" fmla="*/ 48 h 195"/>
              <a:gd name="T10" fmla="*/ 167 w 197"/>
              <a:gd name="T11" fmla="*/ 38 h 195"/>
              <a:gd name="T12" fmla="*/ 166 w 197"/>
              <a:gd name="T13" fmla="*/ 25 h 195"/>
              <a:gd name="T14" fmla="*/ 158 w 197"/>
              <a:gd name="T15" fmla="*/ 29 h 195"/>
              <a:gd name="T16" fmla="*/ 147 w 197"/>
              <a:gd name="T17" fmla="*/ 12 h 195"/>
              <a:gd name="T18" fmla="*/ 137 w 197"/>
              <a:gd name="T19" fmla="*/ 9 h 195"/>
              <a:gd name="T20" fmla="*/ 120 w 197"/>
              <a:gd name="T21" fmla="*/ 3 h 195"/>
              <a:gd name="T22" fmla="*/ 110 w 197"/>
              <a:gd name="T23" fmla="*/ 0 h 195"/>
              <a:gd name="T24" fmla="*/ 99 w 197"/>
              <a:gd name="T25" fmla="*/ 7 h 195"/>
              <a:gd name="T26" fmla="*/ 88 w 197"/>
              <a:gd name="T27" fmla="*/ 0 h 195"/>
              <a:gd name="T28" fmla="*/ 77 w 197"/>
              <a:gd name="T29" fmla="*/ 3 h 195"/>
              <a:gd name="T30" fmla="*/ 61 w 197"/>
              <a:gd name="T31" fmla="*/ 9 h 195"/>
              <a:gd name="T32" fmla="*/ 50 w 197"/>
              <a:gd name="T33" fmla="*/ 12 h 195"/>
              <a:gd name="T34" fmla="*/ 40 w 197"/>
              <a:gd name="T35" fmla="*/ 29 h 195"/>
              <a:gd name="T36" fmla="*/ 32 w 197"/>
              <a:gd name="T37" fmla="*/ 25 h 195"/>
              <a:gd name="T38" fmla="*/ 30 w 197"/>
              <a:gd name="T39" fmla="*/ 38 h 195"/>
              <a:gd name="T40" fmla="*/ 15 w 197"/>
              <a:gd name="T41" fmla="*/ 48 h 195"/>
              <a:gd name="T42" fmla="*/ 10 w 197"/>
              <a:gd name="T43" fmla="*/ 59 h 195"/>
              <a:gd name="T44" fmla="*/ 4 w 197"/>
              <a:gd name="T45" fmla="*/ 76 h 195"/>
              <a:gd name="T46" fmla="*/ 0 w 197"/>
              <a:gd name="T47" fmla="*/ 86 h 195"/>
              <a:gd name="T48" fmla="*/ 8 w 197"/>
              <a:gd name="T49" fmla="*/ 97 h 195"/>
              <a:gd name="T50" fmla="*/ 0 w 197"/>
              <a:gd name="T51" fmla="*/ 109 h 195"/>
              <a:gd name="T52" fmla="*/ 4 w 197"/>
              <a:gd name="T53" fmla="*/ 119 h 195"/>
              <a:gd name="T54" fmla="*/ 10 w 197"/>
              <a:gd name="T55" fmla="*/ 136 h 195"/>
              <a:gd name="T56" fmla="*/ 15 w 197"/>
              <a:gd name="T57" fmla="*/ 147 h 195"/>
              <a:gd name="T58" fmla="*/ 30 w 197"/>
              <a:gd name="T59" fmla="*/ 157 h 195"/>
              <a:gd name="T60" fmla="*/ 32 w 197"/>
              <a:gd name="T61" fmla="*/ 170 h 195"/>
              <a:gd name="T62" fmla="*/ 40 w 197"/>
              <a:gd name="T63" fmla="*/ 166 h 195"/>
              <a:gd name="T64" fmla="*/ 50 w 197"/>
              <a:gd name="T65" fmla="*/ 183 h 195"/>
              <a:gd name="T66" fmla="*/ 61 w 197"/>
              <a:gd name="T67" fmla="*/ 186 h 195"/>
              <a:gd name="T68" fmla="*/ 77 w 197"/>
              <a:gd name="T69" fmla="*/ 191 h 195"/>
              <a:gd name="T70" fmla="*/ 88 w 197"/>
              <a:gd name="T71" fmla="*/ 195 h 195"/>
              <a:gd name="T72" fmla="*/ 99 w 197"/>
              <a:gd name="T73" fmla="*/ 188 h 195"/>
              <a:gd name="T74" fmla="*/ 110 w 197"/>
              <a:gd name="T75" fmla="*/ 195 h 195"/>
              <a:gd name="T76" fmla="*/ 120 w 197"/>
              <a:gd name="T77" fmla="*/ 191 h 195"/>
              <a:gd name="T78" fmla="*/ 137 w 197"/>
              <a:gd name="T79" fmla="*/ 186 h 195"/>
              <a:gd name="T80" fmla="*/ 147 w 197"/>
              <a:gd name="T81" fmla="*/ 183 h 195"/>
              <a:gd name="T82" fmla="*/ 158 w 197"/>
              <a:gd name="T83" fmla="*/ 166 h 195"/>
              <a:gd name="T84" fmla="*/ 166 w 197"/>
              <a:gd name="T85" fmla="*/ 170 h 195"/>
              <a:gd name="T86" fmla="*/ 167 w 197"/>
              <a:gd name="T87" fmla="*/ 157 h 195"/>
              <a:gd name="T88" fmla="*/ 183 w 197"/>
              <a:gd name="T89" fmla="*/ 147 h 195"/>
              <a:gd name="T90" fmla="*/ 188 w 197"/>
              <a:gd name="T91" fmla="*/ 136 h 195"/>
              <a:gd name="T92" fmla="*/ 193 w 197"/>
              <a:gd name="T93" fmla="*/ 119 h 195"/>
              <a:gd name="T94" fmla="*/ 197 w 197"/>
              <a:gd name="T95" fmla="*/ 109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97" h="195">
                <a:moveTo>
                  <a:pt x="195" y="106"/>
                </a:moveTo>
                <a:cubicBezTo>
                  <a:pt x="189" y="105"/>
                  <a:pt x="189" y="105"/>
                  <a:pt x="189" y="105"/>
                </a:cubicBezTo>
                <a:cubicBezTo>
                  <a:pt x="189" y="103"/>
                  <a:pt x="190" y="100"/>
                  <a:pt x="190" y="97"/>
                </a:cubicBezTo>
                <a:cubicBezTo>
                  <a:pt x="190" y="95"/>
                  <a:pt x="189" y="92"/>
                  <a:pt x="189" y="90"/>
                </a:cubicBezTo>
                <a:cubicBezTo>
                  <a:pt x="195" y="89"/>
                  <a:pt x="195" y="89"/>
                  <a:pt x="195" y="89"/>
                </a:cubicBezTo>
                <a:cubicBezTo>
                  <a:pt x="197" y="88"/>
                  <a:pt x="197" y="87"/>
                  <a:pt x="197" y="86"/>
                </a:cubicBezTo>
                <a:cubicBezTo>
                  <a:pt x="197" y="83"/>
                  <a:pt x="196" y="80"/>
                  <a:pt x="196" y="78"/>
                </a:cubicBezTo>
                <a:cubicBezTo>
                  <a:pt x="196" y="77"/>
                  <a:pt x="195" y="76"/>
                  <a:pt x="194" y="76"/>
                </a:cubicBezTo>
                <a:cubicBezTo>
                  <a:pt x="194" y="76"/>
                  <a:pt x="194" y="76"/>
                  <a:pt x="193" y="76"/>
                </a:cubicBezTo>
                <a:cubicBezTo>
                  <a:pt x="187" y="77"/>
                  <a:pt x="187" y="77"/>
                  <a:pt x="187" y="77"/>
                </a:cubicBezTo>
                <a:cubicBezTo>
                  <a:pt x="186" y="72"/>
                  <a:pt x="184" y="67"/>
                  <a:pt x="182" y="62"/>
                </a:cubicBezTo>
                <a:cubicBezTo>
                  <a:pt x="188" y="59"/>
                  <a:pt x="188" y="59"/>
                  <a:pt x="188" y="59"/>
                </a:cubicBezTo>
                <a:cubicBezTo>
                  <a:pt x="189" y="59"/>
                  <a:pt x="189" y="57"/>
                  <a:pt x="189" y="56"/>
                </a:cubicBezTo>
                <a:cubicBezTo>
                  <a:pt x="188" y="54"/>
                  <a:pt x="186" y="51"/>
                  <a:pt x="185" y="49"/>
                </a:cubicBezTo>
                <a:cubicBezTo>
                  <a:pt x="185" y="48"/>
                  <a:pt x="184" y="48"/>
                  <a:pt x="183" y="48"/>
                </a:cubicBezTo>
                <a:cubicBezTo>
                  <a:pt x="183" y="48"/>
                  <a:pt x="182" y="48"/>
                  <a:pt x="182" y="48"/>
                </a:cubicBezTo>
                <a:cubicBezTo>
                  <a:pt x="176" y="50"/>
                  <a:pt x="176" y="50"/>
                  <a:pt x="176" y="50"/>
                </a:cubicBezTo>
                <a:cubicBezTo>
                  <a:pt x="174" y="46"/>
                  <a:pt x="171" y="42"/>
                  <a:pt x="167" y="38"/>
                </a:cubicBezTo>
                <a:cubicBezTo>
                  <a:pt x="172" y="34"/>
                  <a:pt x="172" y="34"/>
                  <a:pt x="172" y="34"/>
                </a:cubicBezTo>
                <a:cubicBezTo>
                  <a:pt x="172" y="33"/>
                  <a:pt x="172" y="31"/>
                  <a:pt x="172" y="31"/>
                </a:cubicBezTo>
                <a:cubicBezTo>
                  <a:pt x="170" y="28"/>
                  <a:pt x="168" y="26"/>
                  <a:pt x="166" y="25"/>
                </a:cubicBezTo>
                <a:cubicBezTo>
                  <a:pt x="165" y="24"/>
                  <a:pt x="165" y="24"/>
                  <a:pt x="164" y="24"/>
                </a:cubicBezTo>
                <a:cubicBezTo>
                  <a:pt x="163" y="24"/>
                  <a:pt x="163" y="24"/>
                  <a:pt x="162" y="25"/>
                </a:cubicBezTo>
                <a:cubicBezTo>
                  <a:pt x="158" y="29"/>
                  <a:pt x="158" y="29"/>
                  <a:pt x="158" y="29"/>
                </a:cubicBezTo>
                <a:cubicBezTo>
                  <a:pt x="154" y="26"/>
                  <a:pt x="150" y="23"/>
                  <a:pt x="146" y="20"/>
                </a:cubicBezTo>
                <a:cubicBezTo>
                  <a:pt x="148" y="14"/>
                  <a:pt x="148" y="14"/>
                  <a:pt x="148" y="14"/>
                </a:cubicBezTo>
                <a:cubicBezTo>
                  <a:pt x="149" y="13"/>
                  <a:pt x="148" y="12"/>
                  <a:pt x="147" y="12"/>
                </a:cubicBezTo>
                <a:cubicBezTo>
                  <a:pt x="145" y="10"/>
                  <a:pt x="142" y="9"/>
                  <a:pt x="140" y="8"/>
                </a:cubicBezTo>
                <a:cubicBezTo>
                  <a:pt x="139" y="8"/>
                  <a:pt x="139" y="7"/>
                  <a:pt x="139" y="7"/>
                </a:cubicBezTo>
                <a:cubicBezTo>
                  <a:pt x="138" y="7"/>
                  <a:pt x="137" y="8"/>
                  <a:pt x="137" y="9"/>
                </a:cubicBezTo>
                <a:cubicBezTo>
                  <a:pt x="134" y="14"/>
                  <a:pt x="134" y="14"/>
                  <a:pt x="134" y="14"/>
                </a:cubicBezTo>
                <a:cubicBezTo>
                  <a:pt x="129" y="12"/>
                  <a:pt x="124" y="11"/>
                  <a:pt x="119" y="10"/>
                </a:cubicBezTo>
                <a:cubicBezTo>
                  <a:pt x="120" y="3"/>
                  <a:pt x="120" y="3"/>
                  <a:pt x="120" y="3"/>
                </a:cubicBezTo>
                <a:cubicBezTo>
                  <a:pt x="120" y="2"/>
                  <a:pt x="120" y="1"/>
                  <a:pt x="118" y="1"/>
                </a:cubicBezTo>
                <a:cubicBezTo>
                  <a:pt x="116" y="0"/>
                  <a:pt x="113" y="0"/>
                  <a:pt x="110" y="0"/>
                </a:cubicBezTo>
                <a:cubicBezTo>
                  <a:pt x="110" y="0"/>
                  <a:pt x="110" y="0"/>
                  <a:pt x="110" y="0"/>
                </a:cubicBezTo>
                <a:cubicBezTo>
                  <a:pt x="109" y="0"/>
                  <a:pt x="108" y="0"/>
                  <a:pt x="107" y="1"/>
                </a:cubicBezTo>
                <a:cubicBezTo>
                  <a:pt x="106" y="7"/>
                  <a:pt x="106" y="7"/>
                  <a:pt x="106" y="7"/>
                </a:cubicBezTo>
                <a:cubicBezTo>
                  <a:pt x="104" y="7"/>
                  <a:pt x="101" y="7"/>
                  <a:pt x="99" y="7"/>
                </a:cubicBezTo>
                <a:cubicBezTo>
                  <a:pt x="96" y="7"/>
                  <a:pt x="94" y="7"/>
                  <a:pt x="91" y="7"/>
                </a:cubicBezTo>
                <a:cubicBezTo>
                  <a:pt x="90" y="1"/>
                  <a:pt x="90" y="1"/>
                  <a:pt x="90" y="1"/>
                </a:cubicBezTo>
                <a:cubicBezTo>
                  <a:pt x="90" y="0"/>
                  <a:pt x="89" y="0"/>
                  <a:pt x="88" y="0"/>
                </a:cubicBezTo>
                <a:cubicBezTo>
                  <a:pt x="88" y="0"/>
                  <a:pt x="88" y="0"/>
                  <a:pt x="88" y="0"/>
                </a:cubicBezTo>
                <a:cubicBezTo>
                  <a:pt x="85" y="0"/>
                  <a:pt x="82" y="0"/>
                  <a:pt x="79" y="1"/>
                </a:cubicBezTo>
                <a:cubicBezTo>
                  <a:pt x="78" y="1"/>
                  <a:pt x="77" y="2"/>
                  <a:pt x="77" y="3"/>
                </a:cubicBezTo>
                <a:cubicBezTo>
                  <a:pt x="78" y="10"/>
                  <a:pt x="78" y="10"/>
                  <a:pt x="78" y="10"/>
                </a:cubicBezTo>
                <a:cubicBezTo>
                  <a:pt x="73" y="11"/>
                  <a:pt x="68" y="12"/>
                  <a:pt x="64" y="14"/>
                </a:cubicBezTo>
                <a:cubicBezTo>
                  <a:pt x="61" y="9"/>
                  <a:pt x="61" y="9"/>
                  <a:pt x="61" y="9"/>
                </a:cubicBezTo>
                <a:cubicBezTo>
                  <a:pt x="60" y="8"/>
                  <a:pt x="60" y="7"/>
                  <a:pt x="59" y="7"/>
                </a:cubicBezTo>
                <a:cubicBezTo>
                  <a:pt x="58" y="7"/>
                  <a:pt x="58" y="8"/>
                  <a:pt x="58" y="8"/>
                </a:cubicBezTo>
                <a:cubicBezTo>
                  <a:pt x="55" y="9"/>
                  <a:pt x="53" y="10"/>
                  <a:pt x="50" y="12"/>
                </a:cubicBezTo>
                <a:cubicBezTo>
                  <a:pt x="49" y="12"/>
                  <a:pt x="49" y="13"/>
                  <a:pt x="49" y="14"/>
                </a:cubicBezTo>
                <a:cubicBezTo>
                  <a:pt x="52" y="20"/>
                  <a:pt x="52" y="20"/>
                  <a:pt x="52" y="20"/>
                </a:cubicBezTo>
                <a:cubicBezTo>
                  <a:pt x="48" y="23"/>
                  <a:pt x="44" y="26"/>
                  <a:pt x="40" y="29"/>
                </a:cubicBezTo>
                <a:cubicBezTo>
                  <a:pt x="35" y="25"/>
                  <a:pt x="35" y="25"/>
                  <a:pt x="35" y="25"/>
                </a:cubicBezTo>
                <a:cubicBezTo>
                  <a:pt x="35" y="24"/>
                  <a:pt x="34" y="24"/>
                  <a:pt x="34" y="24"/>
                </a:cubicBezTo>
                <a:cubicBezTo>
                  <a:pt x="33" y="24"/>
                  <a:pt x="32" y="24"/>
                  <a:pt x="32" y="25"/>
                </a:cubicBezTo>
                <a:cubicBezTo>
                  <a:pt x="30" y="26"/>
                  <a:pt x="28" y="28"/>
                  <a:pt x="26" y="31"/>
                </a:cubicBezTo>
                <a:cubicBezTo>
                  <a:pt x="25" y="31"/>
                  <a:pt x="25" y="33"/>
                  <a:pt x="26" y="34"/>
                </a:cubicBezTo>
                <a:cubicBezTo>
                  <a:pt x="30" y="38"/>
                  <a:pt x="30" y="38"/>
                  <a:pt x="30" y="38"/>
                </a:cubicBezTo>
                <a:cubicBezTo>
                  <a:pt x="27" y="42"/>
                  <a:pt x="24" y="46"/>
                  <a:pt x="21" y="50"/>
                </a:cubicBezTo>
                <a:cubicBezTo>
                  <a:pt x="16" y="48"/>
                  <a:pt x="16" y="48"/>
                  <a:pt x="16" y="48"/>
                </a:cubicBezTo>
                <a:cubicBezTo>
                  <a:pt x="15" y="48"/>
                  <a:pt x="15" y="48"/>
                  <a:pt x="15" y="48"/>
                </a:cubicBezTo>
                <a:cubicBezTo>
                  <a:pt x="14" y="48"/>
                  <a:pt x="13" y="48"/>
                  <a:pt x="13" y="49"/>
                </a:cubicBezTo>
                <a:cubicBezTo>
                  <a:pt x="11" y="51"/>
                  <a:pt x="10" y="54"/>
                  <a:pt x="9" y="56"/>
                </a:cubicBezTo>
                <a:cubicBezTo>
                  <a:pt x="8" y="57"/>
                  <a:pt x="9" y="59"/>
                  <a:pt x="10" y="59"/>
                </a:cubicBezTo>
                <a:cubicBezTo>
                  <a:pt x="15" y="62"/>
                  <a:pt x="15" y="62"/>
                  <a:pt x="15" y="62"/>
                </a:cubicBezTo>
                <a:cubicBezTo>
                  <a:pt x="13" y="67"/>
                  <a:pt x="12" y="72"/>
                  <a:pt x="10" y="77"/>
                </a:cubicBezTo>
                <a:cubicBezTo>
                  <a:pt x="4" y="76"/>
                  <a:pt x="4" y="76"/>
                  <a:pt x="4" y="76"/>
                </a:cubicBezTo>
                <a:cubicBezTo>
                  <a:pt x="4" y="76"/>
                  <a:pt x="4" y="76"/>
                  <a:pt x="4" y="76"/>
                </a:cubicBezTo>
                <a:cubicBezTo>
                  <a:pt x="3" y="76"/>
                  <a:pt x="2" y="77"/>
                  <a:pt x="2" y="78"/>
                </a:cubicBezTo>
                <a:cubicBezTo>
                  <a:pt x="1" y="80"/>
                  <a:pt x="1" y="83"/>
                  <a:pt x="0" y="86"/>
                </a:cubicBezTo>
                <a:cubicBezTo>
                  <a:pt x="0" y="87"/>
                  <a:pt x="1" y="88"/>
                  <a:pt x="2" y="89"/>
                </a:cubicBezTo>
                <a:cubicBezTo>
                  <a:pt x="8" y="90"/>
                  <a:pt x="8" y="90"/>
                  <a:pt x="8" y="90"/>
                </a:cubicBezTo>
                <a:cubicBezTo>
                  <a:pt x="8" y="92"/>
                  <a:pt x="8" y="95"/>
                  <a:pt x="8" y="97"/>
                </a:cubicBezTo>
                <a:cubicBezTo>
                  <a:pt x="8" y="100"/>
                  <a:pt x="8" y="103"/>
                  <a:pt x="8" y="105"/>
                </a:cubicBezTo>
                <a:cubicBezTo>
                  <a:pt x="2" y="106"/>
                  <a:pt x="2" y="106"/>
                  <a:pt x="2" y="106"/>
                </a:cubicBezTo>
                <a:cubicBezTo>
                  <a:pt x="1" y="106"/>
                  <a:pt x="0" y="107"/>
                  <a:pt x="0" y="109"/>
                </a:cubicBezTo>
                <a:cubicBezTo>
                  <a:pt x="1" y="112"/>
                  <a:pt x="1" y="114"/>
                  <a:pt x="2" y="117"/>
                </a:cubicBezTo>
                <a:cubicBezTo>
                  <a:pt x="2" y="118"/>
                  <a:pt x="3" y="119"/>
                  <a:pt x="4" y="119"/>
                </a:cubicBezTo>
                <a:cubicBezTo>
                  <a:pt x="4" y="119"/>
                  <a:pt x="4" y="119"/>
                  <a:pt x="4" y="119"/>
                </a:cubicBezTo>
                <a:cubicBezTo>
                  <a:pt x="10" y="118"/>
                  <a:pt x="10" y="118"/>
                  <a:pt x="10" y="118"/>
                </a:cubicBezTo>
                <a:cubicBezTo>
                  <a:pt x="12" y="123"/>
                  <a:pt x="13" y="128"/>
                  <a:pt x="15" y="133"/>
                </a:cubicBezTo>
                <a:cubicBezTo>
                  <a:pt x="10" y="136"/>
                  <a:pt x="10" y="136"/>
                  <a:pt x="10" y="136"/>
                </a:cubicBezTo>
                <a:cubicBezTo>
                  <a:pt x="9" y="136"/>
                  <a:pt x="8" y="137"/>
                  <a:pt x="9" y="139"/>
                </a:cubicBezTo>
                <a:cubicBezTo>
                  <a:pt x="10" y="141"/>
                  <a:pt x="11" y="144"/>
                  <a:pt x="13" y="146"/>
                </a:cubicBezTo>
                <a:cubicBezTo>
                  <a:pt x="13" y="147"/>
                  <a:pt x="14" y="147"/>
                  <a:pt x="15" y="147"/>
                </a:cubicBezTo>
                <a:cubicBezTo>
                  <a:pt x="15" y="147"/>
                  <a:pt x="15" y="147"/>
                  <a:pt x="16" y="147"/>
                </a:cubicBezTo>
                <a:cubicBezTo>
                  <a:pt x="21" y="144"/>
                  <a:pt x="21" y="144"/>
                  <a:pt x="21" y="144"/>
                </a:cubicBezTo>
                <a:cubicBezTo>
                  <a:pt x="24" y="149"/>
                  <a:pt x="27" y="153"/>
                  <a:pt x="30" y="157"/>
                </a:cubicBezTo>
                <a:cubicBezTo>
                  <a:pt x="26" y="161"/>
                  <a:pt x="26" y="161"/>
                  <a:pt x="26" y="161"/>
                </a:cubicBezTo>
                <a:cubicBezTo>
                  <a:pt x="25" y="162"/>
                  <a:pt x="25" y="163"/>
                  <a:pt x="26" y="164"/>
                </a:cubicBezTo>
                <a:cubicBezTo>
                  <a:pt x="28" y="166"/>
                  <a:pt x="30" y="168"/>
                  <a:pt x="32" y="170"/>
                </a:cubicBezTo>
                <a:cubicBezTo>
                  <a:pt x="32" y="171"/>
                  <a:pt x="33" y="171"/>
                  <a:pt x="34" y="171"/>
                </a:cubicBezTo>
                <a:cubicBezTo>
                  <a:pt x="34" y="171"/>
                  <a:pt x="35" y="171"/>
                  <a:pt x="35" y="170"/>
                </a:cubicBezTo>
                <a:cubicBezTo>
                  <a:pt x="40" y="166"/>
                  <a:pt x="40" y="166"/>
                  <a:pt x="40" y="166"/>
                </a:cubicBezTo>
                <a:cubicBezTo>
                  <a:pt x="44" y="169"/>
                  <a:pt x="48" y="172"/>
                  <a:pt x="52" y="175"/>
                </a:cubicBezTo>
                <a:cubicBezTo>
                  <a:pt x="49" y="180"/>
                  <a:pt x="49" y="180"/>
                  <a:pt x="49" y="180"/>
                </a:cubicBezTo>
                <a:cubicBezTo>
                  <a:pt x="49" y="181"/>
                  <a:pt x="49" y="183"/>
                  <a:pt x="50" y="183"/>
                </a:cubicBezTo>
                <a:cubicBezTo>
                  <a:pt x="53" y="185"/>
                  <a:pt x="55" y="186"/>
                  <a:pt x="58" y="187"/>
                </a:cubicBezTo>
                <a:cubicBezTo>
                  <a:pt x="58" y="187"/>
                  <a:pt x="58" y="187"/>
                  <a:pt x="59" y="187"/>
                </a:cubicBezTo>
                <a:cubicBezTo>
                  <a:pt x="60" y="187"/>
                  <a:pt x="60" y="187"/>
                  <a:pt x="61" y="186"/>
                </a:cubicBezTo>
                <a:cubicBezTo>
                  <a:pt x="64" y="181"/>
                  <a:pt x="64" y="181"/>
                  <a:pt x="64" y="181"/>
                </a:cubicBezTo>
                <a:cubicBezTo>
                  <a:pt x="68" y="183"/>
                  <a:pt x="73" y="184"/>
                  <a:pt x="78" y="185"/>
                </a:cubicBezTo>
                <a:cubicBezTo>
                  <a:pt x="77" y="191"/>
                  <a:pt x="77" y="191"/>
                  <a:pt x="77" y="191"/>
                </a:cubicBezTo>
                <a:cubicBezTo>
                  <a:pt x="77" y="193"/>
                  <a:pt x="78" y="194"/>
                  <a:pt x="79" y="194"/>
                </a:cubicBezTo>
                <a:cubicBezTo>
                  <a:pt x="82" y="194"/>
                  <a:pt x="85" y="195"/>
                  <a:pt x="88" y="195"/>
                </a:cubicBezTo>
                <a:cubicBezTo>
                  <a:pt x="88" y="195"/>
                  <a:pt x="88" y="195"/>
                  <a:pt x="88" y="195"/>
                </a:cubicBezTo>
                <a:cubicBezTo>
                  <a:pt x="89" y="195"/>
                  <a:pt x="90" y="195"/>
                  <a:pt x="90" y="193"/>
                </a:cubicBezTo>
                <a:cubicBezTo>
                  <a:pt x="91" y="187"/>
                  <a:pt x="91" y="187"/>
                  <a:pt x="91" y="187"/>
                </a:cubicBezTo>
                <a:cubicBezTo>
                  <a:pt x="94" y="187"/>
                  <a:pt x="96" y="188"/>
                  <a:pt x="99" y="188"/>
                </a:cubicBezTo>
                <a:cubicBezTo>
                  <a:pt x="101" y="188"/>
                  <a:pt x="104" y="187"/>
                  <a:pt x="106" y="187"/>
                </a:cubicBezTo>
                <a:cubicBezTo>
                  <a:pt x="107" y="193"/>
                  <a:pt x="107" y="193"/>
                  <a:pt x="107" y="193"/>
                </a:cubicBezTo>
                <a:cubicBezTo>
                  <a:pt x="108" y="195"/>
                  <a:pt x="109" y="195"/>
                  <a:pt x="110" y="195"/>
                </a:cubicBezTo>
                <a:cubicBezTo>
                  <a:pt x="110" y="195"/>
                  <a:pt x="110" y="195"/>
                  <a:pt x="110" y="195"/>
                </a:cubicBezTo>
                <a:cubicBezTo>
                  <a:pt x="113" y="195"/>
                  <a:pt x="116" y="194"/>
                  <a:pt x="118" y="194"/>
                </a:cubicBezTo>
                <a:cubicBezTo>
                  <a:pt x="120" y="194"/>
                  <a:pt x="120" y="193"/>
                  <a:pt x="120" y="191"/>
                </a:cubicBezTo>
                <a:cubicBezTo>
                  <a:pt x="119" y="185"/>
                  <a:pt x="119" y="185"/>
                  <a:pt x="119" y="185"/>
                </a:cubicBezTo>
                <a:cubicBezTo>
                  <a:pt x="124" y="184"/>
                  <a:pt x="129" y="183"/>
                  <a:pt x="134" y="181"/>
                </a:cubicBezTo>
                <a:cubicBezTo>
                  <a:pt x="137" y="186"/>
                  <a:pt x="137" y="186"/>
                  <a:pt x="137" y="186"/>
                </a:cubicBezTo>
                <a:cubicBezTo>
                  <a:pt x="137" y="187"/>
                  <a:pt x="138" y="187"/>
                  <a:pt x="139" y="187"/>
                </a:cubicBezTo>
                <a:cubicBezTo>
                  <a:pt x="139" y="187"/>
                  <a:pt x="139" y="187"/>
                  <a:pt x="140" y="187"/>
                </a:cubicBezTo>
                <a:cubicBezTo>
                  <a:pt x="142" y="186"/>
                  <a:pt x="145" y="185"/>
                  <a:pt x="147" y="183"/>
                </a:cubicBezTo>
                <a:cubicBezTo>
                  <a:pt x="148" y="183"/>
                  <a:pt x="149" y="181"/>
                  <a:pt x="148" y="180"/>
                </a:cubicBezTo>
                <a:cubicBezTo>
                  <a:pt x="146" y="175"/>
                  <a:pt x="146" y="175"/>
                  <a:pt x="146" y="175"/>
                </a:cubicBezTo>
                <a:cubicBezTo>
                  <a:pt x="150" y="172"/>
                  <a:pt x="154" y="169"/>
                  <a:pt x="158" y="166"/>
                </a:cubicBezTo>
                <a:cubicBezTo>
                  <a:pt x="162" y="170"/>
                  <a:pt x="162" y="170"/>
                  <a:pt x="162" y="170"/>
                </a:cubicBezTo>
                <a:cubicBezTo>
                  <a:pt x="163" y="171"/>
                  <a:pt x="163" y="171"/>
                  <a:pt x="164" y="171"/>
                </a:cubicBezTo>
                <a:cubicBezTo>
                  <a:pt x="165" y="171"/>
                  <a:pt x="165" y="171"/>
                  <a:pt x="166" y="170"/>
                </a:cubicBezTo>
                <a:cubicBezTo>
                  <a:pt x="168" y="168"/>
                  <a:pt x="170" y="166"/>
                  <a:pt x="172" y="164"/>
                </a:cubicBezTo>
                <a:cubicBezTo>
                  <a:pt x="172" y="163"/>
                  <a:pt x="172" y="162"/>
                  <a:pt x="172" y="161"/>
                </a:cubicBezTo>
                <a:cubicBezTo>
                  <a:pt x="167" y="157"/>
                  <a:pt x="167" y="157"/>
                  <a:pt x="167" y="157"/>
                </a:cubicBezTo>
                <a:cubicBezTo>
                  <a:pt x="171" y="153"/>
                  <a:pt x="174" y="149"/>
                  <a:pt x="176" y="144"/>
                </a:cubicBezTo>
                <a:cubicBezTo>
                  <a:pt x="182" y="147"/>
                  <a:pt x="182" y="147"/>
                  <a:pt x="182" y="147"/>
                </a:cubicBezTo>
                <a:cubicBezTo>
                  <a:pt x="182" y="147"/>
                  <a:pt x="183" y="147"/>
                  <a:pt x="183" y="147"/>
                </a:cubicBezTo>
                <a:cubicBezTo>
                  <a:pt x="184" y="147"/>
                  <a:pt x="185" y="147"/>
                  <a:pt x="185" y="146"/>
                </a:cubicBezTo>
                <a:cubicBezTo>
                  <a:pt x="186" y="144"/>
                  <a:pt x="188" y="141"/>
                  <a:pt x="189" y="139"/>
                </a:cubicBezTo>
                <a:cubicBezTo>
                  <a:pt x="189" y="137"/>
                  <a:pt x="189" y="136"/>
                  <a:pt x="188" y="136"/>
                </a:cubicBezTo>
                <a:cubicBezTo>
                  <a:pt x="182" y="133"/>
                  <a:pt x="182" y="133"/>
                  <a:pt x="182" y="133"/>
                </a:cubicBezTo>
                <a:cubicBezTo>
                  <a:pt x="184" y="128"/>
                  <a:pt x="186" y="123"/>
                  <a:pt x="187" y="118"/>
                </a:cubicBezTo>
                <a:cubicBezTo>
                  <a:pt x="193" y="119"/>
                  <a:pt x="193" y="119"/>
                  <a:pt x="193" y="119"/>
                </a:cubicBezTo>
                <a:cubicBezTo>
                  <a:pt x="194" y="119"/>
                  <a:pt x="194" y="119"/>
                  <a:pt x="194" y="119"/>
                </a:cubicBezTo>
                <a:cubicBezTo>
                  <a:pt x="195" y="119"/>
                  <a:pt x="196" y="118"/>
                  <a:pt x="196" y="117"/>
                </a:cubicBezTo>
                <a:cubicBezTo>
                  <a:pt x="196" y="114"/>
                  <a:pt x="197" y="112"/>
                  <a:pt x="197" y="109"/>
                </a:cubicBezTo>
                <a:cubicBezTo>
                  <a:pt x="197" y="107"/>
                  <a:pt x="197" y="106"/>
                  <a:pt x="195" y="106"/>
                </a:cubicBezTo>
                <a:close/>
              </a:path>
            </a:pathLst>
          </a:custGeom>
          <a:solidFill>
            <a:schemeClr val="tx1">
              <a:lumMod val="50000"/>
              <a:lumOff val="50000"/>
            </a:schemeClr>
          </a:solidFill>
          <a:ln w="19050" cap="rnd">
            <a:solidFill>
              <a:schemeClr val="tx1"/>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2" name="Freeform 8">
            <a:extLst>
              <a:ext uri="{FF2B5EF4-FFF2-40B4-BE49-F238E27FC236}">
                <a16:creationId xmlns:a16="http://schemas.microsoft.com/office/drawing/2014/main" id="{5E966C4D-F113-490E-9A4A-C3E4EC467CA6}"/>
              </a:ext>
            </a:extLst>
          </p:cNvPr>
          <p:cNvSpPr>
            <a:spLocks/>
          </p:cNvSpPr>
          <p:nvPr/>
        </p:nvSpPr>
        <p:spPr bwMode="auto">
          <a:xfrm>
            <a:off x="8041549" y="2422382"/>
            <a:ext cx="1964254" cy="1846248"/>
          </a:xfrm>
          <a:custGeom>
            <a:avLst/>
            <a:gdLst>
              <a:gd name="T0" fmla="*/ 135 w 146"/>
              <a:gd name="T1" fmla="*/ 77 h 144"/>
              <a:gd name="T2" fmla="*/ 144 w 146"/>
              <a:gd name="T3" fmla="*/ 65 h 144"/>
              <a:gd name="T4" fmla="*/ 143 w 146"/>
              <a:gd name="T5" fmla="*/ 53 h 144"/>
              <a:gd name="T6" fmla="*/ 141 w 146"/>
              <a:gd name="T7" fmla="*/ 51 h 144"/>
              <a:gd name="T8" fmla="*/ 129 w 146"/>
              <a:gd name="T9" fmla="*/ 45 h 144"/>
              <a:gd name="T10" fmla="*/ 135 w 146"/>
              <a:gd name="T11" fmla="*/ 39 h 144"/>
              <a:gd name="T12" fmla="*/ 131 w 146"/>
              <a:gd name="T13" fmla="*/ 27 h 144"/>
              <a:gd name="T14" fmla="*/ 128 w 146"/>
              <a:gd name="T15" fmla="*/ 27 h 144"/>
              <a:gd name="T16" fmla="*/ 113 w 146"/>
              <a:gd name="T17" fmla="*/ 25 h 144"/>
              <a:gd name="T18" fmla="*/ 117 w 146"/>
              <a:gd name="T19" fmla="*/ 14 h 144"/>
              <a:gd name="T20" fmla="*/ 108 w 146"/>
              <a:gd name="T21" fmla="*/ 9 h 144"/>
              <a:gd name="T22" fmla="*/ 101 w 146"/>
              <a:gd name="T23" fmla="*/ 17 h 144"/>
              <a:gd name="T24" fmla="*/ 92 w 146"/>
              <a:gd name="T25" fmla="*/ 13 h 144"/>
              <a:gd name="T26" fmla="*/ 92 w 146"/>
              <a:gd name="T27" fmla="*/ 2 h 144"/>
              <a:gd name="T28" fmla="*/ 82 w 146"/>
              <a:gd name="T29" fmla="*/ 0 h 144"/>
              <a:gd name="T30" fmla="*/ 78 w 146"/>
              <a:gd name="T31" fmla="*/ 10 h 144"/>
              <a:gd name="T32" fmla="*/ 73 w 146"/>
              <a:gd name="T33" fmla="*/ 10 h 144"/>
              <a:gd name="T34" fmla="*/ 66 w 146"/>
              <a:gd name="T35" fmla="*/ 1 h 144"/>
              <a:gd name="T36" fmla="*/ 64 w 146"/>
              <a:gd name="T37" fmla="*/ 0 h 144"/>
              <a:gd name="T38" fmla="*/ 52 w 146"/>
              <a:gd name="T39" fmla="*/ 4 h 144"/>
              <a:gd name="T40" fmla="*/ 45 w 146"/>
              <a:gd name="T41" fmla="*/ 17 h 144"/>
              <a:gd name="T42" fmla="*/ 38 w 146"/>
              <a:gd name="T43" fmla="*/ 8 h 144"/>
              <a:gd name="T44" fmla="*/ 29 w 146"/>
              <a:gd name="T45" fmla="*/ 14 h 144"/>
              <a:gd name="T46" fmla="*/ 33 w 146"/>
              <a:gd name="T47" fmla="*/ 25 h 144"/>
              <a:gd name="T48" fmla="*/ 18 w 146"/>
              <a:gd name="T49" fmla="*/ 27 h 144"/>
              <a:gd name="T50" fmla="*/ 15 w 146"/>
              <a:gd name="T51" fmla="*/ 27 h 144"/>
              <a:gd name="T52" fmla="*/ 10 w 146"/>
              <a:gd name="T53" fmla="*/ 38 h 144"/>
              <a:gd name="T54" fmla="*/ 14 w 146"/>
              <a:gd name="T55" fmla="*/ 52 h 144"/>
              <a:gd name="T56" fmla="*/ 5 w 146"/>
              <a:gd name="T57" fmla="*/ 51 h 144"/>
              <a:gd name="T58" fmla="*/ 3 w 146"/>
              <a:gd name="T59" fmla="*/ 53 h 144"/>
              <a:gd name="T60" fmla="*/ 2 w 146"/>
              <a:gd name="T61" fmla="*/ 65 h 144"/>
              <a:gd name="T62" fmla="*/ 11 w 146"/>
              <a:gd name="T63" fmla="*/ 77 h 144"/>
              <a:gd name="T64" fmla="*/ 1 w 146"/>
              <a:gd name="T65" fmla="*/ 81 h 144"/>
              <a:gd name="T66" fmla="*/ 5 w 146"/>
              <a:gd name="T67" fmla="*/ 92 h 144"/>
              <a:gd name="T68" fmla="*/ 14 w 146"/>
              <a:gd name="T69" fmla="*/ 91 h 144"/>
              <a:gd name="T70" fmla="*/ 18 w 146"/>
              <a:gd name="T71" fmla="*/ 100 h 144"/>
              <a:gd name="T72" fmla="*/ 10 w 146"/>
              <a:gd name="T73" fmla="*/ 108 h 144"/>
              <a:gd name="T74" fmla="*/ 17 w 146"/>
              <a:gd name="T75" fmla="*/ 117 h 144"/>
              <a:gd name="T76" fmla="*/ 26 w 146"/>
              <a:gd name="T77" fmla="*/ 112 h 144"/>
              <a:gd name="T78" fmla="*/ 28 w 146"/>
              <a:gd name="T79" fmla="*/ 126 h 144"/>
              <a:gd name="T80" fmla="*/ 37 w 146"/>
              <a:gd name="T81" fmla="*/ 135 h 144"/>
              <a:gd name="T82" fmla="*/ 40 w 146"/>
              <a:gd name="T83" fmla="*/ 134 h 144"/>
              <a:gd name="T84" fmla="*/ 53 w 146"/>
              <a:gd name="T85" fmla="*/ 130 h 144"/>
              <a:gd name="T86" fmla="*/ 52 w 146"/>
              <a:gd name="T87" fmla="*/ 139 h 144"/>
              <a:gd name="T88" fmla="*/ 64 w 146"/>
              <a:gd name="T89" fmla="*/ 144 h 144"/>
              <a:gd name="T90" fmla="*/ 66 w 146"/>
              <a:gd name="T91" fmla="*/ 142 h 144"/>
              <a:gd name="T92" fmla="*/ 73 w 146"/>
              <a:gd name="T93" fmla="*/ 134 h 144"/>
              <a:gd name="T94" fmla="*/ 80 w 146"/>
              <a:gd name="T95" fmla="*/ 142 h 144"/>
              <a:gd name="T96" fmla="*/ 82 w 146"/>
              <a:gd name="T97" fmla="*/ 144 h 144"/>
              <a:gd name="T98" fmla="*/ 94 w 146"/>
              <a:gd name="T99" fmla="*/ 139 h 144"/>
              <a:gd name="T100" fmla="*/ 101 w 146"/>
              <a:gd name="T101" fmla="*/ 127 h 144"/>
              <a:gd name="T102" fmla="*/ 108 w 146"/>
              <a:gd name="T103" fmla="*/ 135 h 144"/>
              <a:gd name="T104" fmla="*/ 118 w 146"/>
              <a:gd name="T105" fmla="*/ 130 h 144"/>
              <a:gd name="T106" fmla="*/ 113 w 146"/>
              <a:gd name="T107" fmla="*/ 119 h 144"/>
              <a:gd name="T108" fmla="*/ 128 w 146"/>
              <a:gd name="T109" fmla="*/ 117 h 144"/>
              <a:gd name="T110" fmla="*/ 131 w 146"/>
              <a:gd name="T111" fmla="*/ 116 h 144"/>
              <a:gd name="T112" fmla="*/ 136 w 146"/>
              <a:gd name="T113" fmla="*/ 105 h 144"/>
              <a:gd name="T114" fmla="*/ 132 w 146"/>
              <a:gd name="T115" fmla="*/ 92 h 144"/>
              <a:gd name="T116" fmla="*/ 141 w 146"/>
              <a:gd name="T117" fmla="*/ 92 h 144"/>
              <a:gd name="T118" fmla="*/ 144 w 146"/>
              <a:gd name="T119" fmla="*/ 91 h 144"/>
              <a:gd name="T120" fmla="*/ 144 w 146"/>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6" h="144">
                <a:moveTo>
                  <a:pt x="144" y="79"/>
                </a:moveTo>
                <a:cubicBezTo>
                  <a:pt x="135" y="77"/>
                  <a:pt x="135" y="77"/>
                  <a:pt x="135" y="77"/>
                </a:cubicBezTo>
                <a:cubicBezTo>
                  <a:pt x="135" y="73"/>
                  <a:pt x="135" y="70"/>
                  <a:pt x="135" y="67"/>
                </a:cubicBezTo>
                <a:cubicBezTo>
                  <a:pt x="144" y="65"/>
                  <a:pt x="144" y="65"/>
                  <a:pt x="144" y="65"/>
                </a:cubicBezTo>
                <a:cubicBezTo>
                  <a:pt x="145" y="65"/>
                  <a:pt x="146" y="64"/>
                  <a:pt x="145" y="62"/>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7"/>
                  <a:pt x="129" y="45"/>
                </a:cubicBezTo>
                <a:cubicBezTo>
                  <a:pt x="129" y="44"/>
                  <a:pt x="128" y="44"/>
                  <a:pt x="128" y="44"/>
                </a:cubicBezTo>
                <a:cubicBezTo>
                  <a:pt x="135" y="39"/>
                  <a:pt x="135" y="39"/>
                  <a:pt x="135" y="39"/>
                </a:cubicBezTo>
                <a:cubicBezTo>
                  <a:pt x="136" y="38"/>
                  <a:pt x="137" y="37"/>
                  <a:pt x="136" y="36"/>
                </a:cubicBezTo>
                <a:cubicBezTo>
                  <a:pt x="134" y="33"/>
                  <a:pt x="133" y="30"/>
                  <a:pt x="131" y="27"/>
                </a:cubicBezTo>
                <a:cubicBezTo>
                  <a:pt x="130" y="27"/>
                  <a:pt x="130" y="27"/>
                  <a:pt x="129" y="27"/>
                </a:cubicBezTo>
                <a:cubicBezTo>
                  <a:pt x="128" y="27"/>
                  <a:pt x="128" y="27"/>
                  <a:pt x="128" y="27"/>
                </a:cubicBezTo>
                <a:cubicBezTo>
                  <a:pt x="120" y="32"/>
                  <a:pt x="120" y="32"/>
                  <a:pt x="120" y="32"/>
                </a:cubicBezTo>
                <a:cubicBezTo>
                  <a:pt x="118" y="29"/>
                  <a:pt x="116" y="27"/>
                  <a:pt x="113" y="25"/>
                </a:cubicBezTo>
                <a:cubicBezTo>
                  <a:pt x="118" y="17"/>
                  <a:pt x="118" y="17"/>
                  <a:pt x="118" y="17"/>
                </a:cubicBezTo>
                <a:cubicBezTo>
                  <a:pt x="119" y="16"/>
                  <a:pt x="118" y="15"/>
                  <a:pt x="117" y="14"/>
                </a:cubicBezTo>
                <a:cubicBezTo>
                  <a:pt x="115" y="12"/>
                  <a:pt x="112" y="10"/>
                  <a:pt x="109" y="9"/>
                </a:cubicBezTo>
                <a:cubicBezTo>
                  <a:pt x="109" y="9"/>
                  <a:pt x="108" y="9"/>
                  <a:pt x="108" y="9"/>
                </a:cubicBezTo>
                <a:cubicBezTo>
                  <a:pt x="107" y="9"/>
                  <a:pt x="107" y="9"/>
                  <a:pt x="106" y="10"/>
                </a:cubicBezTo>
                <a:cubicBezTo>
                  <a:pt x="101" y="17"/>
                  <a:pt x="101" y="17"/>
                  <a:pt x="101" y="17"/>
                </a:cubicBezTo>
                <a:cubicBezTo>
                  <a:pt x="99" y="15"/>
                  <a:pt x="96" y="14"/>
                  <a:pt x="93" y="13"/>
                </a:cubicBezTo>
                <a:cubicBezTo>
                  <a:pt x="93" y="13"/>
                  <a:pt x="92" y="13"/>
                  <a:pt x="92" y="13"/>
                </a:cubicBezTo>
                <a:cubicBezTo>
                  <a:pt x="94" y="4"/>
                  <a:pt x="94" y="4"/>
                  <a:pt x="94" y="4"/>
                </a:cubicBezTo>
                <a:cubicBezTo>
                  <a:pt x="94" y="3"/>
                  <a:pt x="93" y="2"/>
                  <a:pt x="92" y="2"/>
                </a:cubicBezTo>
                <a:cubicBezTo>
                  <a:pt x="89" y="1"/>
                  <a:pt x="86" y="0"/>
                  <a:pt x="82" y="0"/>
                </a:cubicBezTo>
                <a:cubicBezTo>
                  <a:pt x="82" y="0"/>
                  <a:pt x="82" y="0"/>
                  <a:pt x="82" y="0"/>
                </a:cubicBezTo>
                <a:cubicBezTo>
                  <a:pt x="81" y="0"/>
                  <a:pt x="80" y="0"/>
                  <a:pt x="80" y="2"/>
                </a:cubicBezTo>
                <a:cubicBezTo>
                  <a:pt x="78" y="10"/>
                  <a:pt x="78" y="10"/>
                  <a:pt x="78" y="10"/>
                </a:cubicBezTo>
                <a:cubicBezTo>
                  <a:pt x="76" y="10"/>
                  <a:pt x="75" y="10"/>
                  <a:pt x="73" y="10"/>
                </a:cubicBezTo>
                <a:cubicBezTo>
                  <a:pt x="73" y="10"/>
                  <a:pt x="73" y="10"/>
                  <a:pt x="73" y="10"/>
                </a:cubicBezTo>
                <a:cubicBezTo>
                  <a:pt x="71" y="10"/>
                  <a:pt x="70" y="10"/>
                  <a:pt x="68" y="10"/>
                </a:cubicBezTo>
                <a:cubicBezTo>
                  <a:pt x="66" y="1"/>
                  <a:pt x="66" y="1"/>
                  <a:pt x="66" y="1"/>
                </a:cubicBezTo>
                <a:cubicBezTo>
                  <a:pt x="66" y="0"/>
                  <a:pt x="65" y="0"/>
                  <a:pt x="64" y="0"/>
                </a:cubicBezTo>
                <a:cubicBezTo>
                  <a:pt x="64" y="0"/>
                  <a:pt x="64" y="0"/>
                  <a:pt x="64" y="0"/>
                </a:cubicBezTo>
                <a:cubicBezTo>
                  <a:pt x="60" y="0"/>
                  <a:pt x="57" y="1"/>
                  <a:pt x="54" y="2"/>
                </a:cubicBezTo>
                <a:cubicBezTo>
                  <a:pt x="53" y="2"/>
                  <a:pt x="52" y="3"/>
                  <a:pt x="52" y="4"/>
                </a:cubicBezTo>
                <a:cubicBezTo>
                  <a:pt x="54" y="13"/>
                  <a:pt x="54" y="13"/>
                  <a:pt x="54" y="13"/>
                </a:cubicBezTo>
                <a:cubicBezTo>
                  <a:pt x="51" y="14"/>
                  <a:pt x="48" y="15"/>
                  <a:pt x="45" y="17"/>
                </a:cubicBezTo>
                <a:cubicBezTo>
                  <a:pt x="40" y="9"/>
                  <a:pt x="40" y="9"/>
                  <a:pt x="40" y="9"/>
                </a:cubicBezTo>
                <a:cubicBezTo>
                  <a:pt x="39" y="9"/>
                  <a:pt x="39" y="8"/>
                  <a:pt x="38" y="8"/>
                </a:cubicBezTo>
                <a:cubicBezTo>
                  <a:pt x="38" y="8"/>
                  <a:pt x="37" y="8"/>
                  <a:pt x="37" y="9"/>
                </a:cubicBezTo>
                <a:cubicBezTo>
                  <a:pt x="34" y="10"/>
                  <a:pt x="31" y="12"/>
                  <a:pt x="29" y="14"/>
                </a:cubicBezTo>
                <a:cubicBezTo>
                  <a:pt x="28" y="15"/>
                  <a:pt x="27" y="16"/>
                  <a:pt x="28" y="17"/>
                </a:cubicBezTo>
                <a:cubicBezTo>
                  <a:pt x="33" y="25"/>
                  <a:pt x="33" y="25"/>
                  <a:pt x="33" y="25"/>
                </a:cubicBezTo>
                <a:cubicBezTo>
                  <a:pt x="30" y="27"/>
                  <a:pt x="28" y="29"/>
                  <a:pt x="26" y="31"/>
                </a:cubicBezTo>
                <a:cubicBezTo>
                  <a:pt x="18" y="27"/>
                  <a:pt x="18" y="27"/>
                  <a:pt x="18" y="27"/>
                </a:cubicBezTo>
                <a:cubicBezTo>
                  <a:pt x="18" y="26"/>
                  <a:pt x="17" y="26"/>
                  <a:pt x="17" y="26"/>
                </a:cubicBezTo>
                <a:cubicBezTo>
                  <a:pt x="16" y="26"/>
                  <a:pt x="16" y="27"/>
                  <a:pt x="15" y="27"/>
                </a:cubicBezTo>
                <a:cubicBezTo>
                  <a:pt x="13" y="30"/>
                  <a:pt x="11" y="33"/>
                  <a:pt x="10" y="35"/>
                </a:cubicBezTo>
                <a:cubicBezTo>
                  <a:pt x="9" y="36"/>
                  <a:pt x="9" y="38"/>
                  <a:pt x="10" y="38"/>
                </a:cubicBezTo>
                <a:cubicBezTo>
                  <a:pt x="18" y="44"/>
                  <a:pt x="18" y="44"/>
                  <a:pt x="18" y="44"/>
                </a:cubicBezTo>
                <a:cubicBezTo>
                  <a:pt x="16" y="46"/>
                  <a:pt x="15" y="49"/>
                  <a:pt x="14" y="52"/>
                </a:cubicBezTo>
                <a:cubicBezTo>
                  <a:pt x="14" y="52"/>
                  <a:pt x="14" y="52"/>
                  <a:pt x="14" y="53"/>
                </a:cubicBezTo>
                <a:cubicBezTo>
                  <a:pt x="5" y="51"/>
                  <a:pt x="5" y="51"/>
                  <a:pt x="5" y="51"/>
                </a:cubicBezTo>
                <a:cubicBezTo>
                  <a:pt x="5" y="51"/>
                  <a:pt x="5" y="51"/>
                  <a:pt x="5" y="51"/>
                </a:cubicBezTo>
                <a:cubicBezTo>
                  <a:pt x="4" y="51"/>
                  <a:pt x="3" y="52"/>
                  <a:pt x="3" y="53"/>
                </a:cubicBezTo>
                <a:cubicBezTo>
                  <a:pt x="2" y="56"/>
                  <a:pt x="1" y="59"/>
                  <a:pt x="1" y="62"/>
                </a:cubicBezTo>
                <a:cubicBezTo>
                  <a:pt x="0" y="64"/>
                  <a:pt x="1" y="65"/>
                  <a:pt x="2" y="65"/>
                </a:cubicBezTo>
                <a:cubicBezTo>
                  <a:pt x="11" y="67"/>
                  <a:pt x="11" y="67"/>
                  <a:pt x="11" y="67"/>
                </a:cubicBezTo>
                <a:cubicBezTo>
                  <a:pt x="11" y="70"/>
                  <a:pt x="11" y="73"/>
                  <a:pt x="11" y="77"/>
                </a:cubicBezTo>
                <a:cubicBezTo>
                  <a:pt x="2" y="79"/>
                  <a:pt x="2" y="79"/>
                  <a:pt x="2" y="79"/>
                </a:cubicBezTo>
                <a:cubicBezTo>
                  <a:pt x="1" y="79"/>
                  <a:pt x="1" y="80"/>
                  <a:pt x="1" y="81"/>
                </a:cubicBezTo>
                <a:cubicBezTo>
                  <a:pt x="1" y="84"/>
                  <a:pt x="2" y="88"/>
                  <a:pt x="3" y="91"/>
                </a:cubicBezTo>
                <a:cubicBezTo>
                  <a:pt x="3" y="92"/>
                  <a:pt x="4" y="92"/>
                  <a:pt x="5" y="92"/>
                </a:cubicBezTo>
                <a:cubicBezTo>
                  <a:pt x="5" y="92"/>
                  <a:pt x="5" y="92"/>
                  <a:pt x="5" y="92"/>
                </a:cubicBezTo>
                <a:cubicBezTo>
                  <a:pt x="14" y="91"/>
                  <a:pt x="14" y="91"/>
                  <a:pt x="14" y="91"/>
                </a:cubicBezTo>
                <a:cubicBezTo>
                  <a:pt x="15" y="94"/>
                  <a:pt x="16" y="96"/>
                  <a:pt x="17" y="99"/>
                </a:cubicBezTo>
                <a:cubicBezTo>
                  <a:pt x="17" y="99"/>
                  <a:pt x="18" y="100"/>
                  <a:pt x="18" y="100"/>
                </a:cubicBezTo>
                <a:cubicBezTo>
                  <a:pt x="11" y="105"/>
                  <a:pt x="11" y="105"/>
                  <a:pt x="11" y="105"/>
                </a:cubicBezTo>
                <a:cubicBezTo>
                  <a:pt x="10" y="106"/>
                  <a:pt x="9" y="107"/>
                  <a:pt x="10" y="108"/>
                </a:cubicBezTo>
                <a:cubicBezTo>
                  <a:pt x="12" y="111"/>
                  <a:pt x="13" y="114"/>
                  <a:pt x="15" y="116"/>
                </a:cubicBezTo>
                <a:cubicBezTo>
                  <a:pt x="16" y="117"/>
                  <a:pt x="17" y="117"/>
                  <a:pt x="17" y="117"/>
                </a:cubicBezTo>
                <a:cubicBezTo>
                  <a:pt x="18" y="117"/>
                  <a:pt x="18" y="117"/>
                  <a:pt x="18" y="117"/>
                </a:cubicBezTo>
                <a:cubicBezTo>
                  <a:pt x="26" y="112"/>
                  <a:pt x="26" y="112"/>
                  <a:pt x="26" y="112"/>
                </a:cubicBezTo>
                <a:cubicBezTo>
                  <a:pt x="28" y="114"/>
                  <a:pt x="30" y="117"/>
                  <a:pt x="33" y="119"/>
                </a:cubicBezTo>
                <a:cubicBezTo>
                  <a:pt x="28" y="126"/>
                  <a:pt x="28" y="126"/>
                  <a:pt x="28" y="126"/>
                </a:cubicBezTo>
                <a:cubicBezTo>
                  <a:pt x="28" y="127"/>
                  <a:pt x="28" y="129"/>
                  <a:pt x="29" y="129"/>
                </a:cubicBezTo>
                <a:cubicBezTo>
                  <a:pt x="31" y="131"/>
                  <a:pt x="34" y="133"/>
                  <a:pt x="37" y="135"/>
                </a:cubicBezTo>
                <a:cubicBezTo>
                  <a:pt x="37" y="135"/>
                  <a:pt x="38" y="135"/>
                  <a:pt x="38" y="135"/>
                </a:cubicBezTo>
                <a:cubicBezTo>
                  <a:pt x="39" y="135"/>
                  <a:pt x="39" y="135"/>
                  <a:pt x="40" y="134"/>
                </a:cubicBezTo>
                <a:cubicBezTo>
                  <a:pt x="45" y="127"/>
                  <a:pt x="45" y="127"/>
                  <a:pt x="45" y="127"/>
                </a:cubicBezTo>
                <a:cubicBezTo>
                  <a:pt x="48" y="128"/>
                  <a:pt x="50" y="129"/>
                  <a:pt x="53" y="130"/>
                </a:cubicBezTo>
                <a:cubicBezTo>
                  <a:pt x="53" y="130"/>
                  <a:pt x="54" y="130"/>
                  <a:pt x="54" y="131"/>
                </a:cubicBezTo>
                <a:cubicBezTo>
                  <a:pt x="52" y="139"/>
                  <a:pt x="52" y="139"/>
                  <a:pt x="52" y="139"/>
                </a:cubicBezTo>
                <a:cubicBezTo>
                  <a:pt x="52" y="140"/>
                  <a:pt x="53" y="142"/>
                  <a:pt x="54" y="142"/>
                </a:cubicBezTo>
                <a:cubicBezTo>
                  <a:pt x="57" y="143"/>
                  <a:pt x="61" y="143"/>
                  <a:pt x="64" y="144"/>
                </a:cubicBezTo>
                <a:cubicBezTo>
                  <a:pt x="64" y="144"/>
                  <a:pt x="64" y="144"/>
                  <a:pt x="64" y="144"/>
                </a:cubicBezTo>
                <a:cubicBezTo>
                  <a:pt x="65" y="144"/>
                  <a:pt x="66" y="143"/>
                  <a:pt x="66" y="142"/>
                </a:cubicBezTo>
                <a:cubicBezTo>
                  <a:pt x="68" y="133"/>
                  <a:pt x="68" y="133"/>
                  <a:pt x="68" y="133"/>
                </a:cubicBezTo>
                <a:cubicBezTo>
                  <a:pt x="70" y="134"/>
                  <a:pt x="72" y="134"/>
                  <a:pt x="73" y="134"/>
                </a:cubicBezTo>
                <a:cubicBezTo>
                  <a:pt x="75" y="134"/>
                  <a:pt x="76" y="134"/>
                  <a:pt x="78" y="133"/>
                </a:cubicBezTo>
                <a:cubicBezTo>
                  <a:pt x="80" y="142"/>
                  <a:pt x="80" y="142"/>
                  <a:pt x="80" y="142"/>
                </a:cubicBezTo>
                <a:cubicBezTo>
                  <a:pt x="80" y="143"/>
                  <a:pt x="81" y="144"/>
                  <a:pt x="82" y="144"/>
                </a:cubicBezTo>
                <a:cubicBezTo>
                  <a:pt x="82" y="144"/>
                  <a:pt x="82" y="144"/>
                  <a:pt x="82" y="144"/>
                </a:cubicBezTo>
                <a:cubicBezTo>
                  <a:pt x="86" y="143"/>
                  <a:pt x="89" y="143"/>
                  <a:pt x="92" y="142"/>
                </a:cubicBezTo>
                <a:cubicBezTo>
                  <a:pt x="93" y="142"/>
                  <a:pt x="94" y="141"/>
                  <a:pt x="94" y="139"/>
                </a:cubicBezTo>
                <a:cubicBezTo>
                  <a:pt x="92" y="131"/>
                  <a:pt x="92" y="131"/>
                  <a:pt x="92" y="131"/>
                </a:cubicBezTo>
                <a:cubicBezTo>
                  <a:pt x="95" y="130"/>
                  <a:pt x="98" y="129"/>
                  <a:pt x="101" y="127"/>
                </a:cubicBezTo>
                <a:cubicBezTo>
                  <a:pt x="106" y="134"/>
                  <a:pt x="106" y="134"/>
                  <a:pt x="106" y="134"/>
                </a:cubicBezTo>
                <a:cubicBezTo>
                  <a:pt x="107" y="135"/>
                  <a:pt x="107" y="135"/>
                  <a:pt x="108" y="135"/>
                </a:cubicBezTo>
                <a:cubicBezTo>
                  <a:pt x="109" y="135"/>
                  <a:pt x="109" y="135"/>
                  <a:pt x="109" y="135"/>
                </a:cubicBezTo>
                <a:cubicBezTo>
                  <a:pt x="112" y="133"/>
                  <a:pt x="115" y="131"/>
                  <a:pt x="118" y="130"/>
                </a:cubicBezTo>
                <a:cubicBezTo>
                  <a:pt x="118" y="129"/>
                  <a:pt x="119" y="128"/>
                  <a:pt x="118" y="127"/>
                </a:cubicBezTo>
                <a:cubicBezTo>
                  <a:pt x="113" y="119"/>
                  <a:pt x="113" y="119"/>
                  <a:pt x="113" y="119"/>
                </a:cubicBezTo>
                <a:cubicBezTo>
                  <a:pt x="116" y="117"/>
                  <a:pt x="118" y="115"/>
                  <a:pt x="120" y="112"/>
                </a:cubicBezTo>
                <a:cubicBezTo>
                  <a:pt x="128" y="117"/>
                  <a:pt x="128" y="117"/>
                  <a:pt x="128" y="117"/>
                </a:cubicBezTo>
                <a:cubicBezTo>
                  <a:pt x="128" y="117"/>
                  <a:pt x="129" y="117"/>
                  <a:pt x="129" y="117"/>
                </a:cubicBezTo>
                <a:cubicBezTo>
                  <a:pt x="130" y="117"/>
                  <a:pt x="130" y="117"/>
                  <a:pt x="131" y="116"/>
                </a:cubicBezTo>
                <a:cubicBezTo>
                  <a:pt x="133" y="114"/>
                  <a:pt x="135" y="111"/>
                  <a:pt x="136" y="108"/>
                </a:cubicBezTo>
                <a:cubicBezTo>
                  <a:pt x="137" y="107"/>
                  <a:pt x="137" y="106"/>
                  <a:pt x="136" y="105"/>
                </a:cubicBezTo>
                <a:cubicBezTo>
                  <a:pt x="128" y="100"/>
                  <a:pt x="128" y="100"/>
                  <a:pt x="128" y="100"/>
                </a:cubicBezTo>
                <a:cubicBezTo>
                  <a:pt x="130" y="97"/>
                  <a:pt x="131" y="95"/>
                  <a:pt x="132" y="92"/>
                </a:cubicBezTo>
                <a:cubicBezTo>
                  <a:pt x="132" y="92"/>
                  <a:pt x="132" y="91"/>
                  <a:pt x="132" y="91"/>
                </a:cubicBezTo>
                <a:cubicBezTo>
                  <a:pt x="141" y="92"/>
                  <a:pt x="141" y="92"/>
                  <a:pt x="141" y="92"/>
                </a:cubicBezTo>
                <a:cubicBezTo>
                  <a:pt x="141" y="92"/>
                  <a:pt x="141" y="92"/>
                  <a:pt x="141" y="92"/>
                </a:cubicBezTo>
                <a:cubicBezTo>
                  <a:pt x="142" y="92"/>
                  <a:pt x="143" y="92"/>
                  <a:pt x="144" y="91"/>
                </a:cubicBezTo>
                <a:cubicBezTo>
                  <a:pt x="144" y="88"/>
                  <a:pt x="145" y="84"/>
                  <a:pt x="145" y="81"/>
                </a:cubicBezTo>
                <a:cubicBezTo>
                  <a:pt x="146" y="80"/>
                  <a:pt x="145" y="79"/>
                  <a:pt x="144" y="79"/>
                </a:cubicBezTo>
                <a:close/>
              </a:path>
            </a:pathLst>
          </a:custGeom>
          <a:solidFill>
            <a:schemeClr val="tx1">
              <a:lumMod val="65000"/>
              <a:lumOff val="35000"/>
            </a:schemeClr>
          </a:solidFill>
          <a:ln w="19050" cap="rnd">
            <a:solidFill>
              <a:schemeClr val="tx1">
                <a:lumMod val="75000"/>
                <a:lumOff val="2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3" name="Freeform 6">
            <a:extLst>
              <a:ext uri="{FF2B5EF4-FFF2-40B4-BE49-F238E27FC236}">
                <a16:creationId xmlns:a16="http://schemas.microsoft.com/office/drawing/2014/main" id="{35637385-456D-4C22-B30F-C08821F4ED5F}"/>
              </a:ext>
            </a:extLst>
          </p:cNvPr>
          <p:cNvSpPr>
            <a:spLocks/>
          </p:cNvSpPr>
          <p:nvPr/>
        </p:nvSpPr>
        <p:spPr bwMode="auto">
          <a:xfrm>
            <a:off x="5019424" y="3045000"/>
            <a:ext cx="2194026" cy="2186182"/>
          </a:xfrm>
          <a:custGeom>
            <a:avLst/>
            <a:gdLst>
              <a:gd name="T0" fmla="*/ 189 w 197"/>
              <a:gd name="T1" fmla="*/ 92 h 196"/>
              <a:gd name="T2" fmla="*/ 196 w 197"/>
              <a:gd name="T3" fmla="*/ 80 h 196"/>
              <a:gd name="T4" fmla="*/ 187 w 197"/>
              <a:gd name="T5" fmla="*/ 79 h 196"/>
              <a:gd name="T6" fmla="*/ 189 w 197"/>
              <a:gd name="T7" fmla="*/ 58 h 196"/>
              <a:gd name="T8" fmla="*/ 183 w 197"/>
              <a:gd name="T9" fmla="*/ 50 h 196"/>
              <a:gd name="T10" fmla="*/ 172 w 197"/>
              <a:gd name="T11" fmla="*/ 35 h 196"/>
              <a:gd name="T12" fmla="*/ 165 w 197"/>
              <a:gd name="T13" fmla="*/ 26 h 196"/>
              <a:gd name="T14" fmla="*/ 147 w 197"/>
              <a:gd name="T15" fmla="*/ 21 h 196"/>
              <a:gd name="T16" fmla="*/ 141 w 197"/>
              <a:gd name="T17" fmla="*/ 9 h 196"/>
              <a:gd name="T18" fmla="*/ 135 w 197"/>
              <a:gd name="T19" fmla="*/ 15 h 196"/>
              <a:gd name="T20" fmla="*/ 122 w 197"/>
              <a:gd name="T21" fmla="*/ 4 h 196"/>
              <a:gd name="T22" fmla="*/ 111 w 197"/>
              <a:gd name="T23" fmla="*/ 0 h 196"/>
              <a:gd name="T24" fmla="*/ 98 w 197"/>
              <a:gd name="T25" fmla="*/ 8 h 196"/>
              <a:gd name="T26" fmla="*/ 98 w 197"/>
              <a:gd name="T27" fmla="*/ 8 h 196"/>
              <a:gd name="T28" fmla="*/ 92 w 197"/>
              <a:gd name="T29" fmla="*/ 2 h 196"/>
              <a:gd name="T30" fmla="*/ 81 w 197"/>
              <a:gd name="T31" fmla="*/ 1 h 196"/>
              <a:gd name="T32" fmla="*/ 65 w 197"/>
              <a:gd name="T33" fmla="*/ 14 h 196"/>
              <a:gd name="T34" fmla="*/ 59 w 197"/>
              <a:gd name="T35" fmla="*/ 7 h 196"/>
              <a:gd name="T36" fmla="*/ 53 w 197"/>
              <a:gd name="T37" fmla="*/ 20 h 196"/>
              <a:gd name="T38" fmla="*/ 35 w 197"/>
              <a:gd name="T39" fmla="*/ 23 h 196"/>
              <a:gd name="T40" fmla="*/ 27 w 197"/>
              <a:gd name="T41" fmla="*/ 33 h 196"/>
              <a:gd name="T42" fmla="*/ 16 w 197"/>
              <a:gd name="T43" fmla="*/ 47 h 196"/>
              <a:gd name="T44" fmla="*/ 9 w 197"/>
              <a:gd name="T45" fmla="*/ 55 h 196"/>
              <a:gd name="T46" fmla="*/ 13 w 197"/>
              <a:gd name="T47" fmla="*/ 69 h 196"/>
              <a:gd name="T48" fmla="*/ 4 w 197"/>
              <a:gd name="T49" fmla="*/ 75 h 196"/>
              <a:gd name="T50" fmla="*/ 2 w 197"/>
              <a:gd name="T51" fmla="*/ 88 h 196"/>
              <a:gd name="T52" fmla="*/ 2 w 197"/>
              <a:gd name="T53" fmla="*/ 105 h 196"/>
              <a:gd name="T54" fmla="*/ 4 w 197"/>
              <a:gd name="T55" fmla="*/ 118 h 196"/>
              <a:gd name="T56" fmla="*/ 15 w 197"/>
              <a:gd name="T57" fmla="*/ 132 h 196"/>
              <a:gd name="T58" fmla="*/ 12 w 197"/>
              <a:gd name="T59" fmla="*/ 145 h 196"/>
              <a:gd name="T60" fmla="*/ 21 w 197"/>
              <a:gd name="T61" fmla="*/ 144 h 196"/>
              <a:gd name="T62" fmla="*/ 25 w 197"/>
              <a:gd name="T63" fmla="*/ 163 h 196"/>
              <a:gd name="T64" fmla="*/ 34 w 197"/>
              <a:gd name="T65" fmla="*/ 170 h 196"/>
              <a:gd name="T66" fmla="*/ 48 w 197"/>
              <a:gd name="T67" fmla="*/ 180 h 196"/>
              <a:gd name="T68" fmla="*/ 58 w 197"/>
              <a:gd name="T69" fmla="*/ 187 h 196"/>
              <a:gd name="T70" fmla="*/ 70 w 197"/>
              <a:gd name="T71" fmla="*/ 183 h 196"/>
              <a:gd name="T72" fmla="*/ 78 w 197"/>
              <a:gd name="T73" fmla="*/ 194 h 196"/>
              <a:gd name="T74" fmla="*/ 89 w 197"/>
              <a:gd name="T75" fmla="*/ 194 h 196"/>
              <a:gd name="T76" fmla="*/ 105 w 197"/>
              <a:gd name="T77" fmla="*/ 188 h 196"/>
              <a:gd name="T78" fmla="*/ 108 w 197"/>
              <a:gd name="T79" fmla="*/ 196 h 196"/>
              <a:gd name="T80" fmla="*/ 118 w 197"/>
              <a:gd name="T81" fmla="*/ 186 h 196"/>
              <a:gd name="T82" fmla="*/ 137 w 197"/>
              <a:gd name="T83" fmla="*/ 189 h 196"/>
              <a:gd name="T84" fmla="*/ 147 w 197"/>
              <a:gd name="T85" fmla="*/ 182 h 196"/>
              <a:gd name="T86" fmla="*/ 161 w 197"/>
              <a:gd name="T87" fmla="*/ 172 h 196"/>
              <a:gd name="T88" fmla="*/ 171 w 197"/>
              <a:gd name="T89" fmla="*/ 166 h 196"/>
              <a:gd name="T90" fmla="*/ 176 w 197"/>
              <a:gd name="T91" fmla="*/ 146 h 196"/>
              <a:gd name="T92" fmla="*/ 184 w 197"/>
              <a:gd name="T93" fmla="*/ 148 h 196"/>
              <a:gd name="T94" fmla="*/ 182 w 197"/>
              <a:gd name="T95" fmla="*/ 134 h 196"/>
              <a:gd name="T96" fmla="*/ 193 w 197"/>
              <a:gd name="T97" fmla="*/ 121 h 196"/>
              <a:gd name="T98" fmla="*/ 197 w 197"/>
              <a:gd name="T99" fmla="*/ 111 h 1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197" h="196">
                <a:moveTo>
                  <a:pt x="195" y="108"/>
                </a:moveTo>
                <a:cubicBezTo>
                  <a:pt x="189" y="107"/>
                  <a:pt x="189" y="107"/>
                  <a:pt x="189" y="107"/>
                </a:cubicBezTo>
                <a:cubicBezTo>
                  <a:pt x="190" y="102"/>
                  <a:pt x="190" y="97"/>
                  <a:pt x="189" y="92"/>
                </a:cubicBezTo>
                <a:cubicBezTo>
                  <a:pt x="195" y="91"/>
                  <a:pt x="195" y="91"/>
                  <a:pt x="195" y="91"/>
                </a:cubicBezTo>
                <a:cubicBezTo>
                  <a:pt x="197" y="90"/>
                  <a:pt x="197" y="89"/>
                  <a:pt x="197" y="88"/>
                </a:cubicBezTo>
                <a:cubicBezTo>
                  <a:pt x="197" y="85"/>
                  <a:pt x="197" y="83"/>
                  <a:pt x="196" y="80"/>
                </a:cubicBezTo>
                <a:cubicBezTo>
                  <a:pt x="196" y="79"/>
                  <a:pt x="195" y="78"/>
                  <a:pt x="194" y="78"/>
                </a:cubicBezTo>
                <a:cubicBezTo>
                  <a:pt x="194" y="78"/>
                  <a:pt x="194" y="78"/>
                  <a:pt x="194" y="78"/>
                </a:cubicBezTo>
                <a:cubicBezTo>
                  <a:pt x="187" y="79"/>
                  <a:pt x="187" y="79"/>
                  <a:pt x="187" y="79"/>
                </a:cubicBezTo>
                <a:cubicBezTo>
                  <a:pt x="186" y="74"/>
                  <a:pt x="185" y="69"/>
                  <a:pt x="183" y="64"/>
                </a:cubicBezTo>
                <a:cubicBezTo>
                  <a:pt x="188" y="61"/>
                  <a:pt x="188" y="61"/>
                  <a:pt x="188" y="61"/>
                </a:cubicBezTo>
                <a:cubicBezTo>
                  <a:pt x="189" y="61"/>
                  <a:pt x="190" y="59"/>
                  <a:pt x="189" y="58"/>
                </a:cubicBezTo>
                <a:cubicBezTo>
                  <a:pt x="188" y="56"/>
                  <a:pt x="187" y="53"/>
                  <a:pt x="186" y="51"/>
                </a:cubicBezTo>
                <a:cubicBezTo>
                  <a:pt x="185" y="50"/>
                  <a:pt x="184" y="49"/>
                  <a:pt x="184" y="49"/>
                </a:cubicBezTo>
                <a:cubicBezTo>
                  <a:pt x="183" y="49"/>
                  <a:pt x="183" y="50"/>
                  <a:pt x="183" y="50"/>
                </a:cubicBezTo>
                <a:cubicBezTo>
                  <a:pt x="177" y="52"/>
                  <a:pt x="177" y="52"/>
                  <a:pt x="177" y="52"/>
                </a:cubicBezTo>
                <a:cubicBezTo>
                  <a:pt x="174" y="48"/>
                  <a:pt x="171" y="44"/>
                  <a:pt x="168" y="40"/>
                </a:cubicBezTo>
                <a:cubicBezTo>
                  <a:pt x="172" y="35"/>
                  <a:pt x="172" y="35"/>
                  <a:pt x="172" y="35"/>
                </a:cubicBezTo>
                <a:cubicBezTo>
                  <a:pt x="173" y="35"/>
                  <a:pt x="173" y="33"/>
                  <a:pt x="173" y="32"/>
                </a:cubicBezTo>
                <a:cubicBezTo>
                  <a:pt x="171" y="30"/>
                  <a:pt x="169" y="28"/>
                  <a:pt x="167" y="26"/>
                </a:cubicBezTo>
                <a:cubicBezTo>
                  <a:pt x="166" y="26"/>
                  <a:pt x="166" y="26"/>
                  <a:pt x="165" y="26"/>
                </a:cubicBezTo>
                <a:cubicBezTo>
                  <a:pt x="164" y="26"/>
                  <a:pt x="164" y="26"/>
                  <a:pt x="163" y="26"/>
                </a:cubicBezTo>
                <a:cubicBezTo>
                  <a:pt x="159" y="30"/>
                  <a:pt x="159" y="30"/>
                  <a:pt x="159" y="30"/>
                </a:cubicBezTo>
                <a:cubicBezTo>
                  <a:pt x="155" y="27"/>
                  <a:pt x="151" y="24"/>
                  <a:pt x="147" y="21"/>
                </a:cubicBezTo>
                <a:cubicBezTo>
                  <a:pt x="150" y="16"/>
                  <a:pt x="150" y="16"/>
                  <a:pt x="150" y="16"/>
                </a:cubicBezTo>
                <a:cubicBezTo>
                  <a:pt x="150" y="15"/>
                  <a:pt x="150" y="13"/>
                  <a:pt x="149" y="13"/>
                </a:cubicBezTo>
                <a:cubicBezTo>
                  <a:pt x="146" y="12"/>
                  <a:pt x="144" y="10"/>
                  <a:pt x="141" y="9"/>
                </a:cubicBezTo>
                <a:cubicBezTo>
                  <a:pt x="141" y="9"/>
                  <a:pt x="140" y="9"/>
                  <a:pt x="140" y="9"/>
                </a:cubicBezTo>
                <a:cubicBezTo>
                  <a:pt x="139" y="9"/>
                  <a:pt x="139" y="9"/>
                  <a:pt x="138" y="10"/>
                </a:cubicBezTo>
                <a:cubicBezTo>
                  <a:pt x="135" y="15"/>
                  <a:pt x="135" y="15"/>
                  <a:pt x="135" y="15"/>
                </a:cubicBezTo>
                <a:cubicBezTo>
                  <a:pt x="133" y="14"/>
                  <a:pt x="130" y="13"/>
                  <a:pt x="128" y="13"/>
                </a:cubicBezTo>
                <a:cubicBezTo>
                  <a:pt x="126" y="12"/>
                  <a:pt x="123" y="11"/>
                  <a:pt x="121" y="10"/>
                </a:cubicBezTo>
                <a:cubicBezTo>
                  <a:pt x="122" y="4"/>
                  <a:pt x="122" y="4"/>
                  <a:pt x="122" y="4"/>
                </a:cubicBezTo>
                <a:cubicBezTo>
                  <a:pt x="122" y="3"/>
                  <a:pt x="121" y="2"/>
                  <a:pt x="120" y="2"/>
                </a:cubicBezTo>
                <a:cubicBezTo>
                  <a:pt x="117" y="1"/>
                  <a:pt x="114" y="1"/>
                  <a:pt x="111" y="0"/>
                </a:cubicBezTo>
                <a:cubicBezTo>
                  <a:pt x="111" y="0"/>
                  <a:pt x="111" y="0"/>
                  <a:pt x="111" y="0"/>
                </a:cubicBezTo>
                <a:cubicBezTo>
                  <a:pt x="110" y="0"/>
                  <a:pt x="109" y="1"/>
                  <a:pt x="109" y="2"/>
                </a:cubicBezTo>
                <a:cubicBezTo>
                  <a:pt x="108" y="8"/>
                  <a:pt x="108" y="8"/>
                  <a:pt x="108" y="8"/>
                </a:cubicBezTo>
                <a:cubicBezTo>
                  <a:pt x="105" y="8"/>
                  <a:pt x="102" y="8"/>
                  <a:pt x="98" y="8"/>
                </a:cubicBezTo>
                <a:cubicBezTo>
                  <a:pt x="98" y="9"/>
                  <a:pt x="98" y="9"/>
                  <a:pt x="98" y="9"/>
                </a:cubicBezTo>
                <a:cubicBezTo>
                  <a:pt x="98" y="9"/>
                  <a:pt x="98" y="9"/>
                  <a:pt x="98" y="9"/>
                </a:cubicBezTo>
                <a:cubicBezTo>
                  <a:pt x="98" y="8"/>
                  <a:pt x="98" y="8"/>
                  <a:pt x="98" y="8"/>
                </a:cubicBezTo>
                <a:cubicBezTo>
                  <a:pt x="98" y="8"/>
                  <a:pt x="98" y="8"/>
                  <a:pt x="98" y="8"/>
                </a:cubicBezTo>
                <a:cubicBezTo>
                  <a:pt x="96" y="8"/>
                  <a:pt x="95" y="8"/>
                  <a:pt x="93" y="8"/>
                </a:cubicBezTo>
                <a:cubicBezTo>
                  <a:pt x="92" y="2"/>
                  <a:pt x="92" y="2"/>
                  <a:pt x="92" y="2"/>
                </a:cubicBezTo>
                <a:cubicBezTo>
                  <a:pt x="91" y="1"/>
                  <a:pt x="90" y="0"/>
                  <a:pt x="89" y="0"/>
                </a:cubicBezTo>
                <a:cubicBezTo>
                  <a:pt x="89" y="0"/>
                  <a:pt x="89" y="0"/>
                  <a:pt x="89" y="0"/>
                </a:cubicBezTo>
                <a:cubicBezTo>
                  <a:pt x="86" y="0"/>
                  <a:pt x="83" y="0"/>
                  <a:pt x="81" y="1"/>
                </a:cubicBezTo>
                <a:cubicBezTo>
                  <a:pt x="79" y="1"/>
                  <a:pt x="79" y="2"/>
                  <a:pt x="79" y="3"/>
                </a:cubicBezTo>
                <a:cubicBezTo>
                  <a:pt x="80" y="10"/>
                  <a:pt x="80" y="10"/>
                  <a:pt x="80" y="10"/>
                </a:cubicBezTo>
                <a:cubicBezTo>
                  <a:pt x="75" y="11"/>
                  <a:pt x="70" y="12"/>
                  <a:pt x="65" y="14"/>
                </a:cubicBezTo>
                <a:cubicBezTo>
                  <a:pt x="62" y="8"/>
                  <a:pt x="62" y="8"/>
                  <a:pt x="62" y="8"/>
                </a:cubicBezTo>
                <a:cubicBezTo>
                  <a:pt x="62" y="8"/>
                  <a:pt x="61" y="7"/>
                  <a:pt x="60" y="7"/>
                </a:cubicBezTo>
                <a:cubicBezTo>
                  <a:pt x="60" y="7"/>
                  <a:pt x="59" y="7"/>
                  <a:pt x="59" y="7"/>
                </a:cubicBezTo>
                <a:cubicBezTo>
                  <a:pt x="57" y="8"/>
                  <a:pt x="54" y="10"/>
                  <a:pt x="52" y="11"/>
                </a:cubicBezTo>
                <a:cubicBezTo>
                  <a:pt x="50" y="12"/>
                  <a:pt x="50" y="13"/>
                  <a:pt x="51" y="14"/>
                </a:cubicBezTo>
                <a:cubicBezTo>
                  <a:pt x="53" y="20"/>
                  <a:pt x="53" y="20"/>
                  <a:pt x="53" y="20"/>
                </a:cubicBezTo>
                <a:cubicBezTo>
                  <a:pt x="49" y="22"/>
                  <a:pt x="45" y="25"/>
                  <a:pt x="41" y="28"/>
                </a:cubicBezTo>
                <a:cubicBezTo>
                  <a:pt x="36" y="24"/>
                  <a:pt x="36" y="24"/>
                  <a:pt x="36" y="24"/>
                </a:cubicBezTo>
                <a:cubicBezTo>
                  <a:pt x="36" y="24"/>
                  <a:pt x="35" y="23"/>
                  <a:pt x="35" y="23"/>
                </a:cubicBezTo>
                <a:cubicBezTo>
                  <a:pt x="34" y="23"/>
                  <a:pt x="33" y="24"/>
                  <a:pt x="33" y="24"/>
                </a:cubicBezTo>
                <a:cubicBezTo>
                  <a:pt x="31" y="26"/>
                  <a:pt x="29" y="28"/>
                  <a:pt x="27" y="30"/>
                </a:cubicBezTo>
                <a:cubicBezTo>
                  <a:pt x="26" y="31"/>
                  <a:pt x="26" y="32"/>
                  <a:pt x="27" y="33"/>
                </a:cubicBezTo>
                <a:cubicBezTo>
                  <a:pt x="31" y="38"/>
                  <a:pt x="31" y="38"/>
                  <a:pt x="31" y="38"/>
                </a:cubicBezTo>
                <a:cubicBezTo>
                  <a:pt x="28" y="41"/>
                  <a:pt x="25" y="45"/>
                  <a:pt x="22" y="50"/>
                </a:cubicBezTo>
                <a:cubicBezTo>
                  <a:pt x="16" y="47"/>
                  <a:pt x="16" y="47"/>
                  <a:pt x="16" y="47"/>
                </a:cubicBezTo>
                <a:cubicBezTo>
                  <a:pt x="16" y="47"/>
                  <a:pt x="16" y="47"/>
                  <a:pt x="15" y="47"/>
                </a:cubicBezTo>
                <a:cubicBezTo>
                  <a:pt x="14" y="47"/>
                  <a:pt x="14" y="47"/>
                  <a:pt x="13" y="48"/>
                </a:cubicBezTo>
                <a:cubicBezTo>
                  <a:pt x="12" y="50"/>
                  <a:pt x="11" y="53"/>
                  <a:pt x="9" y="55"/>
                </a:cubicBezTo>
                <a:cubicBezTo>
                  <a:pt x="9" y="56"/>
                  <a:pt x="9" y="58"/>
                  <a:pt x="10" y="58"/>
                </a:cubicBezTo>
                <a:cubicBezTo>
                  <a:pt x="16" y="61"/>
                  <a:pt x="16" y="61"/>
                  <a:pt x="16" y="61"/>
                </a:cubicBezTo>
                <a:cubicBezTo>
                  <a:pt x="15" y="64"/>
                  <a:pt x="14" y="66"/>
                  <a:pt x="13" y="69"/>
                </a:cubicBezTo>
                <a:cubicBezTo>
                  <a:pt x="12" y="71"/>
                  <a:pt x="11" y="73"/>
                  <a:pt x="11" y="76"/>
                </a:cubicBezTo>
                <a:cubicBezTo>
                  <a:pt x="5" y="75"/>
                  <a:pt x="5" y="75"/>
                  <a:pt x="5" y="75"/>
                </a:cubicBezTo>
                <a:cubicBezTo>
                  <a:pt x="4" y="75"/>
                  <a:pt x="4" y="75"/>
                  <a:pt x="4" y="75"/>
                </a:cubicBezTo>
                <a:cubicBezTo>
                  <a:pt x="3" y="75"/>
                  <a:pt x="2" y="76"/>
                  <a:pt x="2" y="77"/>
                </a:cubicBezTo>
                <a:cubicBezTo>
                  <a:pt x="1" y="80"/>
                  <a:pt x="1" y="82"/>
                  <a:pt x="0" y="85"/>
                </a:cubicBezTo>
                <a:cubicBezTo>
                  <a:pt x="0" y="86"/>
                  <a:pt x="1" y="87"/>
                  <a:pt x="2" y="88"/>
                </a:cubicBezTo>
                <a:cubicBezTo>
                  <a:pt x="8" y="89"/>
                  <a:pt x="8" y="89"/>
                  <a:pt x="8" y="89"/>
                </a:cubicBezTo>
                <a:cubicBezTo>
                  <a:pt x="8" y="94"/>
                  <a:pt x="8" y="99"/>
                  <a:pt x="8" y="104"/>
                </a:cubicBezTo>
                <a:cubicBezTo>
                  <a:pt x="2" y="105"/>
                  <a:pt x="2" y="105"/>
                  <a:pt x="2" y="105"/>
                </a:cubicBezTo>
                <a:cubicBezTo>
                  <a:pt x="1" y="105"/>
                  <a:pt x="0" y="106"/>
                  <a:pt x="0" y="108"/>
                </a:cubicBezTo>
                <a:cubicBezTo>
                  <a:pt x="1" y="110"/>
                  <a:pt x="1" y="113"/>
                  <a:pt x="1" y="116"/>
                </a:cubicBezTo>
                <a:cubicBezTo>
                  <a:pt x="2" y="117"/>
                  <a:pt x="3" y="118"/>
                  <a:pt x="4" y="118"/>
                </a:cubicBezTo>
                <a:cubicBezTo>
                  <a:pt x="4" y="118"/>
                  <a:pt x="4" y="118"/>
                  <a:pt x="4" y="118"/>
                </a:cubicBezTo>
                <a:cubicBezTo>
                  <a:pt x="10" y="117"/>
                  <a:pt x="10" y="117"/>
                  <a:pt x="10" y="117"/>
                </a:cubicBezTo>
                <a:cubicBezTo>
                  <a:pt x="11" y="122"/>
                  <a:pt x="13" y="127"/>
                  <a:pt x="15" y="132"/>
                </a:cubicBezTo>
                <a:cubicBezTo>
                  <a:pt x="9" y="135"/>
                  <a:pt x="9" y="135"/>
                  <a:pt x="9" y="135"/>
                </a:cubicBezTo>
                <a:cubicBezTo>
                  <a:pt x="8" y="135"/>
                  <a:pt x="8" y="136"/>
                  <a:pt x="8" y="138"/>
                </a:cubicBezTo>
                <a:cubicBezTo>
                  <a:pt x="9" y="140"/>
                  <a:pt x="11" y="143"/>
                  <a:pt x="12" y="145"/>
                </a:cubicBezTo>
                <a:cubicBezTo>
                  <a:pt x="12" y="146"/>
                  <a:pt x="13" y="146"/>
                  <a:pt x="14" y="146"/>
                </a:cubicBezTo>
                <a:cubicBezTo>
                  <a:pt x="14" y="146"/>
                  <a:pt x="15" y="146"/>
                  <a:pt x="15" y="146"/>
                </a:cubicBezTo>
                <a:cubicBezTo>
                  <a:pt x="21" y="144"/>
                  <a:pt x="21" y="144"/>
                  <a:pt x="21" y="144"/>
                </a:cubicBezTo>
                <a:cubicBezTo>
                  <a:pt x="23" y="148"/>
                  <a:pt x="26" y="152"/>
                  <a:pt x="29" y="156"/>
                </a:cubicBezTo>
                <a:cubicBezTo>
                  <a:pt x="25" y="160"/>
                  <a:pt x="25" y="160"/>
                  <a:pt x="25" y="160"/>
                </a:cubicBezTo>
                <a:cubicBezTo>
                  <a:pt x="24" y="161"/>
                  <a:pt x="24" y="163"/>
                  <a:pt x="25" y="163"/>
                </a:cubicBezTo>
                <a:cubicBezTo>
                  <a:pt x="27" y="166"/>
                  <a:pt x="29" y="168"/>
                  <a:pt x="31" y="170"/>
                </a:cubicBezTo>
                <a:cubicBezTo>
                  <a:pt x="31" y="170"/>
                  <a:pt x="32" y="170"/>
                  <a:pt x="33" y="170"/>
                </a:cubicBezTo>
                <a:cubicBezTo>
                  <a:pt x="33" y="170"/>
                  <a:pt x="34" y="170"/>
                  <a:pt x="34" y="170"/>
                </a:cubicBezTo>
                <a:cubicBezTo>
                  <a:pt x="39" y="165"/>
                  <a:pt x="39" y="165"/>
                  <a:pt x="39" y="165"/>
                </a:cubicBezTo>
                <a:cubicBezTo>
                  <a:pt x="42" y="169"/>
                  <a:pt x="47" y="172"/>
                  <a:pt x="51" y="174"/>
                </a:cubicBezTo>
                <a:cubicBezTo>
                  <a:pt x="48" y="180"/>
                  <a:pt x="48" y="180"/>
                  <a:pt x="48" y="180"/>
                </a:cubicBezTo>
                <a:cubicBezTo>
                  <a:pt x="48" y="181"/>
                  <a:pt x="48" y="182"/>
                  <a:pt x="49" y="183"/>
                </a:cubicBezTo>
                <a:cubicBezTo>
                  <a:pt x="51" y="184"/>
                  <a:pt x="54" y="186"/>
                  <a:pt x="57" y="187"/>
                </a:cubicBezTo>
                <a:cubicBezTo>
                  <a:pt x="57" y="187"/>
                  <a:pt x="57" y="187"/>
                  <a:pt x="58" y="187"/>
                </a:cubicBezTo>
                <a:cubicBezTo>
                  <a:pt x="58" y="187"/>
                  <a:pt x="59" y="187"/>
                  <a:pt x="59" y="186"/>
                </a:cubicBezTo>
                <a:cubicBezTo>
                  <a:pt x="63" y="181"/>
                  <a:pt x="63" y="181"/>
                  <a:pt x="63" y="181"/>
                </a:cubicBezTo>
                <a:cubicBezTo>
                  <a:pt x="65" y="182"/>
                  <a:pt x="67" y="182"/>
                  <a:pt x="70" y="183"/>
                </a:cubicBezTo>
                <a:cubicBezTo>
                  <a:pt x="72" y="184"/>
                  <a:pt x="74" y="185"/>
                  <a:pt x="77" y="185"/>
                </a:cubicBezTo>
                <a:cubicBezTo>
                  <a:pt x="76" y="192"/>
                  <a:pt x="76" y="192"/>
                  <a:pt x="76" y="192"/>
                </a:cubicBezTo>
                <a:cubicBezTo>
                  <a:pt x="76" y="193"/>
                  <a:pt x="76" y="194"/>
                  <a:pt x="78" y="194"/>
                </a:cubicBezTo>
                <a:cubicBezTo>
                  <a:pt x="81" y="195"/>
                  <a:pt x="83" y="195"/>
                  <a:pt x="86" y="196"/>
                </a:cubicBezTo>
                <a:cubicBezTo>
                  <a:pt x="86" y="196"/>
                  <a:pt x="86" y="196"/>
                  <a:pt x="86" y="196"/>
                </a:cubicBezTo>
                <a:cubicBezTo>
                  <a:pt x="87" y="196"/>
                  <a:pt x="88" y="195"/>
                  <a:pt x="89" y="194"/>
                </a:cubicBezTo>
                <a:cubicBezTo>
                  <a:pt x="90" y="188"/>
                  <a:pt x="90" y="188"/>
                  <a:pt x="90" y="188"/>
                </a:cubicBezTo>
                <a:cubicBezTo>
                  <a:pt x="93" y="188"/>
                  <a:pt x="96" y="188"/>
                  <a:pt x="99" y="188"/>
                </a:cubicBezTo>
                <a:cubicBezTo>
                  <a:pt x="101" y="188"/>
                  <a:pt x="103" y="188"/>
                  <a:pt x="105" y="188"/>
                </a:cubicBezTo>
                <a:cubicBezTo>
                  <a:pt x="106" y="194"/>
                  <a:pt x="106" y="194"/>
                  <a:pt x="106" y="194"/>
                </a:cubicBezTo>
                <a:cubicBezTo>
                  <a:pt x="106" y="195"/>
                  <a:pt x="107" y="196"/>
                  <a:pt x="108" y="196"/>
                </a:cubicBezTo>
                <a:cubicBezTo>
                  <a:pt x="108" y="196"/>
                  <a:pt x="108" y="196"/>
                  <a:pt x="108" y="196"/>
                </a:cubicBezTo>
                <a:cubicBezTo>
                  <a:pt x="111" y="196"/>
                  <a:pt x="114" y="195"/>
                  <a:pt x="117" y="195"/>
                </a:cubicBezTo>
                <a:cubicBezTo>
                  <a:pt x="118" y="195"/>
                  <a:pt x="119" y="194"/>
                  <a:pt x="119" y="192"/>
                </a:cubicBezTo>
                <a:cubicBezTo>
                  <a:pt x="118" y="186"/>
                  <a:pt x="118" y="186"/>
                  <a:pt x="118" y="186"/>
                </a:cubicBezTo>
                <a:cubicBezTo>
                  <a:pt x="123" y="185"/>
                  <a:pt x="128" y="184"/>
                  <a:pt x="133" y="182"/>
                </a:cubicBezTo>
                <a:cubicBezTo>
                  <a:pt x="135" y="187"/>
                  <a:pt x="135" y="187"/>
                  <a:pt x="135" y="187"/>
                </a:cubicBezTo>
                <a:cubicBezTo>
                  <a:pt x="136" y="188"/>
                  <a:pt x="137" y="189"/>
                  <a:pt x="137" y="189"/>
                </a:cubicBezTo>
                <a:cubicBezTo>
                  <a:pt x="138" y="189"/>
                  <a:pt x="138" y="189"/>
                  <a:pt x="138" y="188"/>
                </a:cubicBezTo>
                <a:cubicBezTo>
                  <a:pt x="141" y="187"/>
                  <a:pt x="143" y="186"/>
                  <a:pt x="146" y="185"/>
                </a:cubicBezTo>
                <a:cubicBezTo>
                  <a:pt x="147" y="184"/>
                  <a:pt x="148" y="183"/>
                  <a:pt x="147" y="182"/>
                </a:cubicBezTo>
                <a:cubicBezTo>
                  <a:pt x="144" y="176"/>
                  <a:pt x="144" y="176"/>
                  <a:pt x="144" y="176"/>
                </a:cubicBezTo>
                <a:cubicBezTo>
                  <a:pt x="149" y="174"/>
                  <a:pt x="153" y="171"/>
                  <a:pt x="157" y="167"/>
                </a:cubicBezTo>
                <a:cubicBezTo>
                  <a:pt x="161" y="172"/>
                  <a:pt x="161" y="172"/>
                  <a:pt x="161" y="172"/>
                </a:cubicBezTo>
                <a:cubicBezTo>
                  <a:pt x="162" y="172"/>
                  <a:pt x="162" y="172"/>
                  <a:pt x="163" y="172"/>
                </a:cubicBezTo>
                <a:cubicBezTo>
                  <a:pt x="164" y="172"/>
                  <a:pt x="164" y="172"/>
                  <a:pt x="165" y="172"/>
                </a:cubicBezTo>
                <a:cubicBezTo>
                  <a:pt x="167" y="170"/>
                  <a:pt x="169" y="168"/>
                  <a:pt x="171" y="166"/>
                </a:cubicBezTo>
                <a:cubicBezTo>
                  <a:pt x="172" y="165"/>
                  <a:pt x="172" y="164"/>
                  <a:pt x="171" y="163"/>
                </a:cubicBezTo>
                <a:cubicBezTo>
                  <a:pt x="166" y="158"/>
                  <a:pt x="166" y="158"/>
                  <a:pt x="166" y="158"/>
                </a:cubicBezTo>
                <a:cubicBezTo>
                  <a:pt x="170" y="155"/>
                  <a:pt x="173" y="150"/>
                  <a:pt x="176" y="146"/>
                </a:cubicBezTo>
                <a:cubicBezTo>
                  <a:pt x="181" y="149"/>
                  <a:pt x="181" y="149"/>
                  <a:pt x="181" y="149"/>
                </a:cubicBezTo>
                <a:cubicBezTo>
                  <a:pt x="182" y="149"/>
                  <a:pt x="182" y="149"/>
                  <a:pt x="182" y="149"/>
                </a:cubicBezTo>
                <a:cubicBezTo>
                  <a:pt x="183" y="149"/>
                  <a:pt x="184" y="149"/>
                  <a:pt x="184" y="148"/>
                </a:cubicBezTo>
                <a:cubicBezTo>
                  <a:pt x="186" y="146"/>
                  <a:pt x="187" y="143"/>
                  <a:pt x="188" y="140"/>
                </a:cubicBezTo>
                <a:cubicBezTo>
                  <a:pt x="189" y="139"/>
                  <a:pt x="188" y="138"/>
                  <a:pt x="187" y="138"/>
                </a:cubicBezTo>
                <a:cubicBezTo>
                  <a:pt x="182" y="134"/>
                  <a:pt x="182" y="134"/>
                  <a:pt x="182" y="134"/>
                </a:cubicBezTo>
                <a:cubicBezTo>
                  <a:pt x="183" y="132"/>
                  <a:pt x="184" y="130"/>
                  <a:pt x="185" y="127"/>
                </a:cubicBezTo>
                <a:cubicBezTo>
                  <a:pt x="186" y="125"/>
                  <a:pt x="186" y="122"/>
                  <a:pt x="187" y="120"/>
                </a:cubicBezTo>
                <a:cubicBezTo>
                  <a:pt x="193" y="121"/>
                  <a:pt x="193" y="121"/>
                  <a:pt x="193" y="121"/>
                </a:cubicBezTo>
                <a:cubicBezTo>
                  <a:pt x="193" y="121"/>
                  <a:pt x="193" y="121"/>
                  <a:pt x="193" y="121"/>
                </a:cubicBezTo>
                <a:cubicBezTo>
                  <a:pt x="194" y="121"/>
                  <a:pt x="195" y="120"/>
                  <a:pt x="196" y="119"/>
                </a:cubicBezTo>
                <a:cubicBezTo>
                  <a:pt x="196" y="116"/>
                  <a:pt x="197" y="113"/>
                  <a:pt x="197" y="111"/>
                </a:cubicBezTo>
                <a:cubicBezTo>
                  <a:pt x="197" y="110"/>
                  <a:pt x="196" y="108"/>
                  <a:pt x="195" y="108"/>
                </a:cubicBezTo>
                <a:close/>
              </a:path>
            </a:pathLst>
          </a:custGeom>
          <a:solidFill>
            <a:schemeClr val="tx1">
              <a:lumMod val="85000"/>
              <a:lumOff val="15000"/>
            </a:schemeClr>
          </a:solidFill>
          <a:ln w="19050" cap="rnd">
            <a:solidFill>
              <a:schemeClr val="bg2">
                <a:lumMod val="7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4" name="Freeform 7">
            <a:extLst>
              <a:ext uri="{FF2B5EF4-FFF2-40B4-BE49-F238E27FC236}">
                <a16:creationId xmlns:a16="http://schemas.microsoft.com/office/drawing/2014/main" id="{9E9557AA-D47A-4397-BA93-16CCB0BC2AF2}"/>
              </a:ext>
            </a:extLst>
          </p:cNvPr>
          <p:cNvSpPr>
            <a:spLocks/>
          </p:cNvSpPr>
          <p:nvPr/>
        </p:nvSpPr>
        <p:spPr bwMode="auto">
          <a:xfrm>
            <a:off x="3635086" y="4118139"/>
            <a:ext cx="1615332" cy="1605920"/>
          </a:xfrm>
          <a:custGeom>
            <a:avLst/>
            <a:gdLst>
              <a:gd name="T0" fmla="*/ 135 w 145"/>
              <a:gd name="T1" fmla="*/ 77 h 144"/>
              <a:gd name="T2" fmla="*/ 143 w 145"/>
              <a:gd name="T3" fmla="*/ 65 h 144"/>
              <a:gd name="T4" fmla="*/ 143 w 145"/>
              <a:gd name="T5" fmla="*/ 53 h 144"/>
              <a:gd name="T6" fmla="*/ 141 w 145"/>
              <a:gd name="T7" fmla="*/ 51 h 144"/>
              <a:gd name="T8" fmla="*/ 129 w 145"/>
              <a:gd name="T9" fmla="*/ 45 h 144"/>
              <a:gd name="T10" fmla="*/ 135 w 145"/>
              <a:gd name="T11" fmla="*/ 39 h 144"/>
              <a:gd name="T12" fmla="*/ 130 w 145"/>
              <a:gd name="T13" fmla="*/ 28 h 144"/>
              <a:gd name="T14" fmla="*/ 127 w 145"/>
              <a:gd name="T15" fmla="*/ 27 h 144"/>
              <a:gd name="T16" fmla="*/ 113 w 145"/>
              <a:gd name="T17" fmla="*/ 25 h 144"/>
              <a:gd name="T18" fmla="*/ 117 w 145"/>
              <a:gd name="T19" fmla="*/ 15 h 144"/>
              <a:gd name="T20" fmla="*/ 108 w 145"/>
              <a:gd name="T21" fmla="*/ 9 h 144"/>
              <a:gd name="T22" fmla="*/ 101 w 145"/>
              <a:gd name="T23" fmla="*/ 17 h 144"/>
              <a:gd name="T24" fmla="*/ 92 w 145"/>
              <a:gd name="T25" fmla="*/ 13 h 144"/>
              <a:gd name="T26" fmla="*/ 92 w 145"/>
              <a:gd name="T27" fmla="*/ 2 h 144"/>
              <a:gd name="T28" fmla="*/ 82 w 145"/>
              <a:gd name="T29" fmla="*/ 0 h 144"/>
              <a:gd name="T30" fmla="*/ 78 w 145"/>
              <a:gd name="T31" fmla="*/ 10 h 144"/>
              <a:gd name="T32" fmla="*/ 72 w 145"/>
              <a:gd name="T33" fmla="*/ 10 h 144"/>
              <a:gd name="T34" fmla="*/ 66 w 145"/>
              <a:gd name="T35" fmla="*/ 2 h 144"/>
              <a:gd name="T36" fmla="*/ 63 w 145"/>
              <a:gd name="T37" fmla="*/ 0 h 144"/>
              <a:gd name="T38" fmla="*/ 52 w 145"/>
              <a:gd name="T39" fmla="*/ 4 h 144"/>
              <a:gd name="T40" fmla="*/ 45 w 145"/>
              <a:gd name="T41" fmla="*/ 17 h 144"/>
              <a:gd name="T42" fmla="*/ 38 w 145"/>
              <a:gd name="T43" fmla="*/ 9 h 144"/>
              <a:gd name="T44" fmla="*/ 28 w 145"/>
              <a:gd name="T45" fmla="*/ 14 h 144"/>
              <a:gd name="T46" fmla="*/ 32 w 145"/>
              <a:gd name="T47" fmla="*/ 25 h 144"/>
              <a:gd name="T48" fmla="*/ 18 w 145"/>
              <a:gd name="T49" fmla="*/ 27 h 144"/>
              <a:gd name="T50" fmla="*/ 15 w 145"/>
              <a:gd name="T51" fmla="*/ 28 h 144"/>
              <a:gd name="T52" fmla="*/ 10 w 145"/>
              <a:gd name="T53" fmla="*/ 39 h 144"/>
              <a:gd name="T54" fmla="*/ 14 w 145"/>
              <a:gd name="T55" fmla="*/ 52 h 144"/>
              <a:gd name="T56" fmla="*/ 5 w 145"/>
              <a:gd name="T57" fmla="*/ 51 h 144"/>
              <a:gd name="T58" fmla="*/ 2 w 145"/>
              <a:gd name="T59" fmla="*/ 53 h 144"/>
              <a:gd name="T60" fmla="*/ 2 w 145"/>
              <a:gd name="T61" fmla="*/ 65 h 144"/>
              <a:gd name="T62" fmla="*/ 11 w 145"/>
              <a:gd name="T63" fmla="*/ 77 h 144"/>
              <a:gd name="T64" fmla="*/ 0 w 145"/>
              <a:gd name="T65" fmla="*/ 82 h 144"/>
              <a:gd name="T66" fmla="*/ 5 w 145"/>
              <a:gd name="T67" fmla="*/ 93 h 144"/>
              <a:gd name="T68" fmla="*/ 14 w 145"/>
              <a:gd name="T69" fmla="*/ 91 h 144"/>
              <a:gd name="T70" fmla="*/ 17 w 145"/>
              <a:gd name="T71" fmla="*/ 100 h 144"/>
              <a:gd name="T72" fmla="*/ 10 w 145"/>
              <a:gd name="T73" fmla="*/ 108 h 144"/>
              <a:gd name="T74" fmla="*/ 17 w 145"/>
              <a:gd name="T75" fmla="*/ 117 h 144"/>
              <a:gd name="T76" fmla="*/ 26 w 145"/>
              <a:gd name="T77" fmla="*/ 112 h 144"/>
              <a:gd name="T78" fmla="*/ 28 w 145"/>
              <a:gd name="T79" fmla="*/ 127 h 144"/>
              <a:gd name="T80" fmla="*/ 37 w 145"/>
              <a:gd name="T81" fmla="*/ 135 h 144"/>
              <a:gd name="T82" fmla="*/ 40 w 145"/>
              <a:gd name="T83" fmla="*/ 134 h 144"/>
              <a:gd name="T84" fmla="*/ 53 w 145"/>
              <a:gd name="T85" fmla="*/ 131 h 144"/>
              <a:gd name="T86" fmla="*/ 52 w 145"/>
              <a:gd name="T87" fmla="*/ 140 h 144"/>
              <a:gd name="T88" fmla="*/ 63 w 145"/>
              <a:gd name="T89" fmla="*/ 144 h 144"/>
              <a:gd name="T90" fmla="*/ 66 w 145"/>
              <a:gd name="T91" fmla="*/ 142 h 144"/>
              <a:gd name="T92" fmla="*/ 73 w 145"/>
              <a:gd name="T93" fmla="*/ 134 h 144"/>
              <a:gd name="T94" fmla="*/ 80 w 145"/>
              <a:gd name="T95" fmla="*/ 142 h 144"/>
              <a:gd name="T96" fmla="*/ 82 w 145"/>
              <a:gd name="T97" fmla="*/ 144 h 144"/>
              <a:gd name="T98" fmla="*/ 93 w 145"/>
              <a:gd name="T99" fmla="*/ 140 h 144"/>
              <a:gd name="T100" fmla="*/ 101 w 145"/>
              <a:gd name="T101" fmla="*/ 127 h 144"/>
              <a:gd name="T102" fmla="*/ 108 w 145"/>
              <a:gd name="T103" fmla="*/ 136 h 144"/>
              <a:gd name="T104" fmla="*/ 117 w 145"/>
              <a:gd name="T105" fmla="*/ 130 h 144"/>
              <a:gd name="T106" fmla="*/ 113 w 145"/>
              <a:gd name="T107" fmla="*/ 119 h 144"/>
              <a:gd name="T108" fmla="*/ 128 w 145"/>
              <a:gd name="T109" fmla="*/ 117 h 144"/>
              <a:gd name="T110" fmla="*/ 131 w 145"/>
              <a:gd name="T111" fmla="*/ 117 h 144"/>
              <a:gd name="T112" fmla="*/ 135 w 145"/>
              <a:gd name="T113" fmla="*/ 106 h 144"/>
              <a:gd name="T114" fmla="*/ 132 w 145"/>
              <a:gd name="T115" fmla="*/ 92 h 144"/>
              <a:gd name="T116" fmla="*/ 141 w 145"/>
              <a:gd name="T117" fmla="*/ 93 h 144"/>
              <a:gd name="T118" fmla="*/ 143 w 145"/>
              <a:gd name="T119" fmla="*/ 91 h 144"/>
              <a:gd name="T120" fmla="*/ 143 w 145"/>
              <a:gd name="T121" fmla="*/ 79 h 1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45" h="144">
                <a:moveTo>
                  <a:pt x="143" y="79"/>
                </a:moveTo>
                <a:cubicBezTo>
                  <a:pt x="135" y="77"/>
                  <a:pt x="135" y="77"/>
                  <a:pt x="135" y="77"/>
                </a:cubicBezTo>
                <a:cubicBezTo>
                  <a:pt x="135" y="74"/>
                  <a:pt x="135" y="70"/>
                  <a:pt x="135" y="67"/>
                </a:cubicBezTo>
                <a:cubicBezTo>
                  <a:pt x="143" y="65"/>
                  <a:pt x="143" y="65"/>
                  <a:pt x="143" y="65"/>
                </a:cubicBezTo>
                <a:cubicBezTo>
                  <a:pt x="144" y="65"/>
                  <a:pt x="145" y="64"/>
                  <a:pt x="145" y="63"/>
                </a:cubicBezTo>
                <a:cubicBezTo>
                  <a:pt x="145" y="59"/>
                  <a:pt x="144" y="56"/>
                  <a:pt x="143" y="53"/>
                </a:cubicBezTo>
                <a:cubicBezTo>
                  <a:pt x="143" y="52"/>
                  <a:pt x="142" y="51"/>
                  <a:pt x="141" y="51"/>
                </a:cubicBezTo>
                <a:cubicBezTo>
                  <a:pt x="141" y="51"/>
                  <a:pt x="141" y="51"/>
                  <a:pt x="141" y="51"/>
                </a:cubicBezTo>
                <a:cubicBezTo>
                  <a:pt x="132" y="53"/>
                  <a:pt x="132" y="53"/>
                  <a:pt x="132" y="53"/>
                </a:cubicBezTo>
                <a:cubicBezTo>
                  <a:pt x="131" y="50"/>
                  <a:pt x="130" y="48"/>
                  <a:pt x="129" y="45"/>
                </a:cubicBezTo>
                <a:cubicBezTo>
                  <a:pt x="128" y="45"/>
                  <a:pt x="128" y="44"/>
                  <a:pt x="128" y="44"/>
                </a:cubicBezTo>
                <a:cubicBezTo>
                  <a:pt x="135" y="39"/>
                  <a:pt x="135" y="39"/>
                  <a:pt x="135" y="39"/>
                </a:cubicBezTo>
                <a:cubicBezTo>
                  <a:pt x="136" y="38"/>
                  <a:pt x="136" y="37"/>
                  <a:pt x="136" y="36"/>
                </a:cubicBezTo>
                <a:cubicBezTo>
                  <a:pt x="134" y="33"/>
                  <a:pt x="132" y="30"/>
                  <a:pt x="130" y="28"/>
                </a:cubicBezTo>
                <a:cubicBezTo>
                  <a:pt x="130" y="27"/>
                  <a:pt x="129" y="27"/>
                  <a:pt x="129" y="27"/>
                </a:cubicBezTo>
                <a:cubicBezTo>
                  <a:pt x="128" y="27"/>
                  <a:pt x="128" y="27"/>
                  <a:pt x="127" y="27"/>
                </a:cubicBezTo>
                <a:cubicBezTo>
                  <a:pt x="120" y="32"/>
                  <a:pt x="120" y="32"/>
                  <a:pt x="120" y="32"/>
                </a:cubicBezTo>
                <a:cubicBezTo>
                  <a:pt x="118" y="29"/>
                  <a:pt x="115" y="27"/>
                  <a:pt x="113" y="25"/>
                </a:cubicBezTo>
                <a:cubicBezTo>
                  <a:pt x="118" y="18"/>
                  <a:pt x="118" y="18"/>
                  <a:pt x="118" y="18"/>
                </a:cubicBezTo>
                <a:cubicBezTo>
                  <a:pt x="118" y="17"/>
                  <a:pt x="118" y="15"/>
                  <a:pt x="117" y="15"/>
                </a:cubicBezTo>
                <a:cubicBezTo>
                  <a:pt x="114" y="13"/>
                  <a:pt x="112" y="11"/>
                  <a:pt x="109" y="9"/>
                </a:cubicBezTo>
                <a:cubicBezTo>
                  <a:pt x="109" y="9"/>
                  <a:pt x="108" y="9"/>
                  <a:pt x="108" y="9"/>
                </a:cubicBezTo>
                <a:cubicBezTo>
                  <a:pt x="107" y="9"/>
                  <a:pt x="106" y="9"/>
                  <a:pt x="106" y="10"/>
                </a:cubicBezTo>
                <a:cubicBezTo>
                  <a:pt x="101" y="17"/>
                  <a:pt x="101" y="17"/>
                  <a:pt x="101" y="17"/>
                </a:cubicBezTo>
                <a:cubicBezTo>
                  <a:pt x="98" y="16"/>
                  <a:pt x="96" y="15"/>
                  <a:pt x="93" y="14"/>
                </a:cubicBezTo>
                <a:cubicBezTo>
                  <a:pt x="92" y="14"/>
                  <a:pt x="92" y="13"/>
                  <a:pt x="92" y="13"/>
                </a:cubicBezTo>
                <a:cubicBezTo>
                  <a:pt x="93" y="5"/>
                  <a:pt x="93" y="5"/>
                  <a:pt x="93" y="5"/>
                </a:cubicBezTo>
                <a:cubicBezTo>
                  <a:pt x="94" y="4"/>
                  <a:pt x="93" y="2"/>
                  <a:pt x="92" y="2"/>
                </a:cubicBezTo>
                <a:cubicBezTo>
                  <a:pt x="88" y="1"/>
                  <a:pt x="85" y="1"/>
                  <a:pt x="82" y="0"/>
                </a:cubicBezTo>
                <a:cubicBezTo>
                  <a:pt x="82" y="0"/>
                  <a:pt x="82" y="0"/>
                  <a:pt x="82" y="0"/>
                </a:cubicBezTo>
                <a:cubicBezTo>
                  <a:pt x="81" y="0"/>
                  <a:pt x="80" y="1"/>
                  <a:pt x="80" y="2"/>
                </a:cubicBezTo>
                <a:cubicBezTo>
                  <a:pt x="78" y="10"/>
                  <a:pt x="78" y="10"/>
                  <a:pt x="78" y="10"/>
                </a:cubicBezTo>
                <a:cubicBezTo>
                  <a:pt x="76" y="10"/>
                  <a:pt x="74" y="10"/>
                  <a:pt x="72" y="10"/>
                </a:cubicBezTo>
                <a:cubicBezTo>
                  <a:pt x="72" y="10"/>
                  <a:pt x="72" y="10"/>
                  <a:pt x="72" y="10"/>
                </a:cubicBezTo>
                <a:cubicBezTo>
                  <a:pt x="71" y="10"/>
                  <a:pt x="69" y="10"/>
                  <a:pt x="68" y="10"/>
                </a:cubicBezTo>
                <a:cubicBezTo>
                  <a:pt x="66" y="2"/>
                  <a:pt x="66" y="2"/>
                  <a:pt x="66" y="2"/>
                </a:cubicBezTo>
                <a:cubicBezTo>
                  <a:pt x="66" y="1"/>
                  <a:pt x="65" y="0"/>
                  <a:pt x="64" y="0"/>
                </a:cubicBezTo>
                <a:cubicBezTo>
                  <a:pt x="64" y="0"/>
                  <a:pt x="64" y="0"/>
                  <a:pt x="63" y="0"/>
                </a:cubicBezTo>
                <a:cubicBezTo>
                  <a:pt x="60" y="0"/>
                  <a:pt x="57" y="1"/>
                  <a:pt x="54" y="2"/>
                </a:cubicBezTo>
                <a:cubicBezTo>
                  <a:pt x="53" y="2"/>
                  <a:pt x="52" y="3"/>
                  <a:pt x="52" y="4"/>
                </a:cubicBezTo>
                <a:cubicBezTo>
                  <a:pt x="54" y="13"/>
                  <a:pt x="54" y="13"/>
                  <a:pt x="54" y="13"/>
                </a:cubicBezTo>
                <a:cubicBezTo>
                  <a:pt x="50" y="14"/>
                  <a:pt x="47" y="15"/>
                  <a:pt x="45" y="17"/>
                </a:cubicBezTo>
                <a:cubicBezTo>
                  <a:pt x="39" y="10"/>
                  <a:pt x="39" y="10"/>
                  <a:pt x="39" y="10"/>
                </a:cubicBezTo>
                <a:cubicBezTo>
                  <a:pt x="39" y="9"/>
                  <a:pt x="38" y="9"/>
                  <a:pt x="38" y="9"/>
                </a:cubicBezTo>
                <a:cubicBezTo>
                  <a:pt x="37" y="9"/>
                  <a:pt x="37" y="9"/>
                  <a:pt x="36" y="9"/>
                </a:cubicBezTo>
                <a:cubicBezTo>
                  <a:pt x="34" y="11"/>
                  <a:pt x="31" y="12"/>
                  <a:pt x="28" y="14"/>
                </a:cubicBezTo>
                <a:cubicBezTo>
                  <a:pt x="27" y="15"/>
                  <a:pt x="27" y="16"/>
                  <a:pt x="28" y="17"/>
                </a:cubicBezTo>
                <a:cubicBezTo>
                  <a:pt x="32" y="25"/>
                  <a:pt x="32" y="25"/>
                  <a:pt x="32" y="25"/>
                </a:cubicBezTo>
                <a:cubicBezTo>
                  <a:pt x="30" y="27"/>
                  <a:pt x="28" y="29"/>
                  <a:pt x="25" y="32"/>
                </a:cubicBezTo>
                <a:cubicBezTo>
                  <a:pt x="18" y="27"/>
                  <a:pt x="18" y="27"/>
                  <a:pt x="18" y="27"/>
                </a:cubicBezTo>
                <a:cubicBezTo>
                  <a:pt x="18" y="27"/>
                  <a:pt x="17" y="27"/>
                  <a:pt x="17" y="27"/>
                </a:cubicBezTo>
                <a:cubicBezTo>
                  <a:pt x="16" y="27"/>
                  <a:pt x="15" y="27"/>
                  <a:pt x="15" y="28"/>
                </a:cubicBezTo>
                <a:cubicBezTo>
                  <a:pt x="13" y="30"/>
                  <a:pt x="11" y="33"/>
                  <a:pt x="9" y="36"/>
                </a:cubicBezTo>
                <a:cubicBezTo>
                  <a:pt x="9" y="37"/>
                  <a:pt x="9" y="38"/>
                  <a:pt x="10" y="39"/>
                </a:cubicBezTo>
                <a:cubicBezTo>
                  <a:pt x="17" y="44"/>
                  <a:pt x="17" y="44"/>
                  <a:pt x="17" y="44"/>
                </a:cubicBezTo>
                <a:cubicBezTo>
                  <a:pt x="16" y="46"/>
                  <a:pt x="15" y="49"/>
                  <a:pt x="14" y="52"/>
                </a:cubicBezTo>
                <a:cubicBezTo>
                  <a:pt x="14" y="52"/>
                  <a:pt x="14" y="53"/>
                  <a:pt x="14" y="53"/>
                </a:cubicBezTo>
                <a:cubicBezTo>
                  <a:pt x="5" y="51"/>
                  <a:pt x="5" y="51"/>
                  <a:pt x="5" y="51"/>
                </a:cubicBezTo>
                <a:cubicBezTo>
                  <a:pt x="5" y="51"/>
                  <a:pt x="5" y="51"/>
                  <a:pt x="4" y="51"/>
                </a:cubicBezTo>
                <a:cubicBezTo>
                  <a:pt x="3" y="51"/>
                  <a:pt x="3" y="52"/>
                  <a:pt x="2" y="53"/>
                </a:cubicBezTo>
                <a:cubicBezTo>
                  <a:pt x="1" y="56"/>
                  <a:pt x="1" y="60"/>
                  <a:pt x="0" y="63"/>
                </a:cubicBezTo>
                <a:cubicBezTo>
                  <a:pt x="0" y="64"/>
                  <a:pt x="1" y="65"/>
                  <a:pt x="2" y="65"/>
                </a:cubicBezTo>
                <a:cubicBezTo>
                  <a:pt x="11" y="67"/>
                  <a:pt x="11" y="67"/>
                  <a:pt x="11" y="67"/>
                </a:cubicBezTo>
                <a:cubicBezTo>
                  <a:pt x="10" y="70"/>
                  <a:pt x="10" y="74"/>
                  <a:pt x="11" y="77"/>
                </a:cubicBezTo>
                <a:cubicBezTo>
                  <a:pt x="2" y="79"/>
                  <a:pt x="2" y="79"/>
                  <a:pt x="2" y="79"/>
                </a:cubicBezTo>
                <a:cubicBezTo>
                  <a:pt x="1" y="79"/>
                  <a:pt x="0" y="80"/>
                  <a:pt x="0" y="82"/>
                </a:cubicBezTo>
                <a:cubicBezTo>
                  <a:pt x="1" y="85"/>
                  <a:pt x="2" y="88"/>
                  <a:pt x="2" y="91"/>
                </a:cubicBezTo>
                <a:cubicBezTo>
                  <a:pt x="3" y="92"/>
                  <a:pt x="4" y="93"/>
                  <a:pt x="5" y="93"/>
                </a:cubicBezTo>
                <a:cubicBezTo>
                  <a:pt x="5" y="93"/>
                  <a:pt x="5" y="93"/>
                  <a:pt x="5" y="93"/>
                </a:cubicBezTo>
                <a:cubicBezTo>
                  <a:pt x="14" y="91"/>
                  <a:pt x="14" y="91"/>
                  <a:pt x="14" y="91"/>
                </a:cubicBezTo>
                <a:cubicBezTo>
                  <a:pt x="15" y="94"/>
                  <a:pt x="16" y="97"/>
                  <a:pt x="17" y="99"/>
                </a:cubicBezTo>
                <a:cubicBezTo>
                  <a:pt x="17" y="100"/>
                  <a:pt x="17" y="100"/>
                  <a:pt x="17" y="100"/>
                </a:cubicBezTo>
                <a:cubicBezTo>
                  <a:pt x="10" y="105"/>
                  <a:pt x="10" y="105"/>
                  <a:pt x="10" y="105"/>
                </a:cubicBezTo>
                <a:cubicBezTo>
                  <a:pt x="9" y="106"/>
                  <a:pt x="9" y="107"/>
                  <a:pt x="10" y="108"/>
                </a:cubicBezTo>
                <a:cubicBezTo>
                  <a:pt x="11" y="111"/>
                  <a:pt x="13" y="114"/>
                  <a:pt x="15" y="117"/>
                </a:cubicBezTo>
                <a:cubicBezTo>
                  <a:pt x="16" y="117"/>
                  <a:pt x="16" y="117"/>
                  <a:pt x="17" y="117"/>
                </a:cubicBezTo>
                <a:cubicBezTo>
                  <a:pt x="17" y="117"/>
                  <a:pt x="18" y="117"/>
                  <a:pt x="18" y="117"/>
                </a:cubicBezTo>
                <a:cubicBezTo>
                  <a:pt x="26" y="112"/>
                  <a:pt x="26" y="112"/>
                  <a:pt x="26" y="112"/>
                </a:cubicBezTo>
                <a:cubicBezTo>
                  <a:pt x="28" y="115"/>
                  <a:pt x="30" y="117"/>
                  <a:pt x="33" y="119"/>
                </a:cubicBezTo>
                <a:cubicBezTo>
                  <a:pt x="28" y="127"/>
                  <a:pt x="28" y="127"/>
                  <a:pt x="28" y="127"/>
                </a:cubicBezTo>
                <a:cubicBezTo>
                  <a:pt x="27" y="128"/>
                  <a:pt x="27" y="129"/>
                  <a:pt x="28" y="130"/>
                </a:cubicBezTo>
                <a:cubicBezTo>
                  <a:pt x="31" y="132"/>
                  <a:pt x="34" y="133"/>
                  <a:pt x="37" y="135"/>
                </a:cubicBezTo>
                <a:cubicBezTo>
                  <a:pt x="37" y="135"/>
                  <a:pt x="37" y="135"/>
                  <a:pt x="38" y="135"/>
                </a:cubicBezTo>
                <a:cubicBezTo>
                  <a:pt x="38" y="135"/>
                  <a:pt x="39" y="135"/>
                  <a:pt x="40" y="134"/>
                </a:cubicBezTo>
                <a:cubicBezTo>
                  <a:pt x="45" y="127"/>
                  <a:pt x="45" y="127"/>
                  <a:pt x="45" y="127"/>
                </a:cubicBezTo>
                <a:cubicBezTo>
                  <a:pt x="47" y="129"/>
                  <a:pt x="50" y="130"/>
                  <a:pt x="53" y="131"/>
                </a:cubicBezTo>
                <a:cubicBezTo>
                  <a:pt x="53" y="131"/>
                  <a:pt x="53" y="131"/>
                  <a:pt x="54" y="131"/>
                </a:cubicBezTo>
                <a:cubicBezTo>
                  <a:pt x="52" y="140"/>
                  <a:pt x="52" y="140"/>
                  <a:pt x="52" y="140"/>
                </a:cubicBezTo>
                <a:cubicBezTo>
                  <a:pt x="52" y="141"/>
                  <a:pt x="53" y="142"/>
                  <a:pt x="54" y="142"/>
                </a:cubicBezTo>
                <a:cubicBezTo>
                  <a:pt x="57" y="143"/>
                  <a:pt x="60" y="144"/>
                  <a:pt x="63" y="144"/>
                </a:cubicBezTo>
                <a:cubicBezTo>
                  <a:pt x="64" y="144"/>
                  <a:pt x="64" y="144"/>
                  <a:pt x="64" y="144"/>
                </a:cubicBezTo>
                <a:cubicBezTo>
                  <a:pt x="65" y="144"/>
                  <a:pt x="66" y="143"/>
                  <a:pt x="66" y="142"/>
                </a:cubicBezTo>
                <a:cubicBezTo>
                  <a:pt x="68" y="134"/>
                  <a:pt x="68" y="134"/>
                  <a:pt x="68" y="134"/>
                </a:cubicBezTo>
                <a:cubicBezTo>
                  <a:pt x="70" y="134"/>
                  <a:pt x="71" y="134"/>
                  <a:pt x="73" y="134"/>
                </a:cubicBezTo>
                <a:cubicBezTo>
                  <a:pt x="75" y="134"/>
                  <a:pt x="76" y="134"/>
                  <a:pt x="78" y="134"/>
                </a:cubicBezTo>
                <a:cubicBezTo>
                  <a:pt x="80" y="142"/>
                  <a:pt x="80" y="142"/>
                  <a:pt x="80" y="142"/>
                </a:cubicBezTo>
                <a:cubicBezTo>
                  <a:pt x="80" y="143"/>
                  <a:pt x="81" y="144"/>
                  <a:pt x="82" y="144"/>
                </a:cubicBezTo>
                <a:cubicBezTo>
                  <a:pt x="82" y="144"/>
                  <a:pt x="82" y="144"/>
                  <a:pt x="82" y="144"/>
                </a:cubicBezTo>
                <a:cubicBezTo>
                  <a:pt x="85" y="144"/>
                  <a:pt x="89" y="143"/>
                  <a:pt x="92" y="142"/>
                </a:cubicBezTo>
                <a:cubicBezTo>
                  <a:pt x="93" y="142"/>
                  <a:pt x="94" y="141"/>
                  <a:pt x="93" y="140"/>
                </a:cubicBezTo>
                <a:cubicBezTo>
                  <a:pt x="92" y="131"/>
                  <a:pt x="92" y="131"/>
                  <a:pt x="92" y="131"/>
                </a:cubicBezTo>
                <a:cubicBezTo>
                  <a:pt x="95" y="130"/>
                  <a:pt x="98" y="129"/>
                  <a:pt x="101" y="127"/>
                </a:cubicBezTo>
                <a:cubicBezTo>
                  <a:pt x="106" y="135"/>
                  <a:pt x="106" y="135"/>
                  <a:pt x="106" y="135"/>
                </a:cubicBezTo>
                <a:cubicBezTo>
                  <a:pt x="106" y="135"/>
                  <a:pt x="107" y="136"/>
                  <a:pt x="108" y="136"/>
                </a:cubicBezTo>
                <a:cubicBezTo>
                  <a:pt x="108" y="136"/>
                  <a:pt x="109" y="135"/>
                  <a:pt x="109" y="135"/>
                </a:cubicBezTo>
                <a:cubicBezTo>
                  <a:pt x="112" y="134"/>
                  <a:pt x="115" y="132"/>
                  <a:pt x="117" y="130"/>
                </a:cubicBezTo>
                <a:cubicBezTo>
                  <a:pt x="118" y="129"/>
                  <a:pt x="118" y="128"/>
                  <a:pt x="118" y="127"/>
                </a:cubicBezTo>
                <a:cubicBezTo>
                  <a:pt x="113" y="119"/>
                  <a:pt x="113" y="119"/>
                  <a:pt x="113" y="119"/>
                </a:cubicBezTo>
                <a:cubicBezTo>
                  <a:pt x="116" y="117"/>
                  <a:pt x="118" y="115"/>
                  <a:pt x="120" y="112"/>
                </a:cubicBezTo>
                <a:cubicBezTo>
                  <a:pt x="128" y="117"/>
                  <a:pt x="128" y="117"/>
                  <a:pt x="128" y="117"/>
                </a:cubicBezTo>
                <a:cubicBezTo>
                  <a:pt x="128" y="117"/>
                  <a:pt x="128" y="118"/>
                  <a:pt x="129" y="118"/>
                </a:cubicBezTo>
                <a:cubicBezTo>
                  <a:pt x="129" y="118"/>
                  <a:pt x="130" y="117"/>
                  <a:pt x="131" y="117"/>
                </a:cubicBezTo>
                <a:cubicBezTo>
                  <a:pt x="133" y="114"/>
                  <a:pt x="134" y="111"/>
                  <a:pt x="136" y="109"/>
                </a:cubicBezTo>
                <a:cubicBezTo>
                  <a:pt x="137" y="108"/>
                  <a:pt x="136" y="106"/>
                  <a:pt x="135" y="106"/>
                </a:cubicBezTo>
                <a:cubicBezTo>
                  <a:pt x="128" y="100"/>
                  <a:pt x="128" y="100"/>
                  <a:pt x="128" y="100"/>
                </a:cubicBezTo>
                <a:cubicBezTo>
                  <a:pt x="129" y="98"/>
                  <a:pt x="131" y="95"/>
                  <a:pt x="132" y="92"/>
                </a:cubicBezTo>
                <a:cubicBezTo>
                  <a:pt x="132" y="92"/>
                  <a:pt x="132" y="92"/>
                  <a:pt x="132" y="91"/>
                </a:cubicBezTo>
                <a:cubicBezTo>
                  <a:pt x="141" y="93"/>
                  <a:pt x="141" y="93"/>
                  <a:pt x="141" y="93"/>
                </a:cubicBezTo>
                <a:cubicBezTo>
                  <a:pt x="141" y="93"/>
                  <a:pt x="141" y="93"/>
                  <a:pt x="141" y="93"/>
                </a:cubicBezTo>
                <a:cubicBezTo>
                  <a:pt x="142" y="93"/>
                  <a:pt x="143" y="92"/>
                  <a:pt x="143" y="91"/>
                </a:cubicBezTo>
                <a:cubicBezTo>
                  <a:pt x="144" y="88"/>
                  <a:pt x="145" y="85"/>
                  <a:pt x="145" y="82"/>
                </a:cubicBezTo>
                <a:cubicBezTo>
                  <a:pt x="145" y="80"/>
                  <a:pt x="145" y="79"/>
                  <a:pt x="143" y="79"/>
                </a:cubicBezTo>
                <a:close/>
              </a:path>
            </a:pathLst>
          </a:custGeom>
          <a:solidFill>
            <a:schemeClr val="bg2">
              <a:lumMod val="75000"/>
            </a:schemeClr>
          </a:solidFill>
          <a:ln w="19050" cap="rnd">
            <a:solidFill>
              <a:schemeClr val="tx1">
                <a:lumMod val="75000"/>
                <a:lumOff val="25000"/>
              </a:schemeClr>
            </a:solidFill>
            <a:round/>
            <a:headEnd/>
            <a:tailEnd/>
          </a:ln>
        </p:spPr>
        <p:txBody>
          <a:bodyPr vert="horz" wrap="square" lIns="68580" tIns="34290" rIns="68580" bIns="34290" numCol="1" anchor="t" anchorCtr="0" compatLnSpc="1">
            <a:prstTxWarp prst="textNoShape">
              <a:avLst/>
            </a:prstTxWarp>
          </a:bodyPr>
          <a:lstStyle/>
          <a:p>
            <a:endParaRPr lang="en-US" sz="1350"/>
          </a:p>
        </p:txBody>
      </p:sp>
      <p:sp>
        <p:nvSpPr>
          <p:cNvPr id="15" name="Rectangle 14">
            <a:extLst>
              <a:ext uri="{FF2B5EF4-FFF2-40B4-BE49-F238E27FC236}">
                <a16:creationId xmlns:a16="http://schemas.microsoft.com/office/drawing/2014/main" id="{C5CEB85A-51E5-40A0-BFCB-5CDEF68A4586}"/>
              </a:ext>
            </a:extLst>
          </p:cNvPr>
          <p:cNvSpPr/>
          <p:nvPr/>
        </p:nvSpPr>
        <p:spPr>
          <a:xfrm>
            <a:off x="2099687" y="3437881"/>
            <a:ext cx="2061271" cy="530658"/>
          </a:xfrm>
          <a:prstGeom prst="rect">
            <a:avLst/>
          </a:prstGeom>
        </p:spPr>
        <p:txBody>
          <a:bodyPr wrap="square">
            <a:spAutoFit/>
          </a:bodyPr>
          <a:lstStyle/>
          <a:p>
            <a:pPr algn="ctr">
              <a:lnSpc>
                <a:spcPct val="89000"/>
              </a:lnSpc>
            </a:pPr>
            <a:r>
              <a:rPr lang="en-US" sz="1600" b="1" dirty="0">
                <a:solidFill>
                  <a:srgbClr val="FFFFFF"/>
                </a:solidFill>
              </a:rPr>
              <a:t>Accounting &amp; </a:t>
            </a:r>
          </a:p>
          <a:p>
            <a:pPr algn="ctr">
              <a:lnSpc>
                <a:spcPct val="89000"/>
              </a:lnSpc>
            </a:pPr>
            <a:r>
              <a:rPr lang="en-US" sz="1600" b="1" dirty="0">
                <a:solidFill>
                  <a:srgbClr val="FFFFFF"/>
                </a:solidFill>
              </a:rPr>
              <a:t>Finance</a:t>
            </a:r>
          </a:p>
        </p:txBody>
      </p:sp>
      <p:sp>
        <p:nvSpPr>
          <p:cNvPr id="16" name="Rectangle 15">
            <a:extLst>
              <a:ext uri="{FF2B5EF4-FFF2-40B4-BE49-F238E27FC236}">
                <a16:creationId xmlns:a16="http://schemas.microsoft.com/office/drawing/2014/main" id="{2FA5FFA4-A38A-467A-9D87-595F1DBCB81C}"/>
              </a:ext>
            </a:extLst>
          </p:cNvPr>
          <p:cNvSpPr/>
          <p:nvPr/>
        </p:nvSpPr>
        <p:spPr>
          <a:xfrm>
            <a:off x="3961434" y="4698846"/>
            <a:ext cx="962636" cy="530658"/>
          </a:xfrm>
          <a:prstGeom prst="rect">
            <a:avLst/>
          </a:prstGeom>
        </p:spPr>
        <p:txBody>
          <a:bodyPr wrap="none">
            <a:spAutoFit/>
          </a:bodyPr>
          <a:lstStyle/>
          <a:p>
            <a:pPr algn="ctr">
              <a:lnSpc>
                <a:spcPct val="89000"/>
              </a:lnSpc>
            </a:pPr>
            <a:r>
              <a:rPr lang="en-US" sz="1600" b="1" dirty="0">
                <a:solidFill>
                  <a:srgbClr val="FFFFFF"/>
                </a:solidFill>
              </a:rPr>
              <a:t>Human </a:t>
            </a:r>
          </a:p>
          <a:p>
            <a:pPr algn="ctr">
              <a:lnSpc>
                <a:spcPct val="89000"/>
              </a:lnSpc>
            </a:pPr>
            <a:r>
              <a:rPr lang="en-US" sz="1600" b="1" dirty="0">
                <a:solidFill>
                  <a:srgbClr val="FFFFFF"/>
                </a:solidFill>
              </a:rPr>
              <a:t>Resource</a:t>
            </a:r>
          </a:p>
        </p:txBody>
      </p:sp>
      <p:sp>
        <p:nvSpPr>
          <p:cNvPr id="17" name="Rectangle 16">
            <a:extLst>
              <a:ext uri="{FF2B5EF4-FFF2-40B4-BE49-F238E27FC236}">
                <a16:creationId xmlns:a16="http://schemas.microsoft.com/office/drawing/2014/main" id="{E028A9E9-5BC9-44C8-BC70-B5395B4FD673}"/>
              </a:ext>
            </a:extLst>
          </p:cNvPr>
          <p:cNvSpPr/>
          <p:nvPr/>
        </p:nvSpPr>
        <p:spPr>
          <a:xfrm>
            <a:off x="5525571" y="3885201"/>
            <a:ext cx="1181734" cy="530658"/>
          </a:xfrm>
          <a:prstGeom prst="rect">
            <a:avLst/>
          </a:prstGeom>
        </p:spPr>
        <p:txBody>
          <a:bodyPr wrap="none">
            <a:spAutoFit/>
          </a:bodyPr>
          <a:lstStyle/>
          <a:p>
            <a:pPr algn="ctr">
              <a:lnSpc>
                <a:spcPct val="89000"/>
              </a:lnSpc>
            </a:pPr>
            <a:r>
              <a:rPr lang="en-US" sz="1600" b="1" dirty="0">
                <a:solidFill>
                  <a:srgbClr val="FFFFFF"/>
                </a:solidFill>
              </a:rPr>
              <a:t>QA &amp; </a:t>
            </a:r>
          </a:p>
          <a:p>
            <a:pPr algn="ctr">
              <a:lnSpc>
                <a:spcPct val="89000"/>
              </a:lnSpc>
            </a:pPr>
            <a:r>
              <a:rPr lang="en-US" sz="1600" b="1" dirty="0">
                <a:solidFill>
                  <a:srgbClr val="FFFFFF"/>
                </a:solidFill>
              </a:rPr>
              <a:t>Compliance</a:t>
            </a:r>
          </a:p>
        </p:txBody>
      </p:sp>
      <p:sp>
        <p:nvSpPr>
          <p:cNvPr id="18" name="Rectangle 17">
            <a:extLst>
              <a:ext uri="{FF2B5EF4-FFF2-40B4-BE49-F238E27FC236}">
                <a16:creationId xmlns:a16="http://schemas.microsoft.com/office/drawing/2014/main" id="{E35BA4EC-99C7-4830-A9A1-131F1289784C}"/>
              </a:ext>
            </a:extLst>
          </p:cNvPr>
          <p:cNvSpPr/>
          <p:nvPr/>
        </p:nvSpPr>
        <p:spPr>
          <a:xfrm>
            <a:off x="7510523" y="4415859"/>
            <a:ext cx="808234" cy="530658"/>
          </a:xfrm>
          <a:prstGeom prst="rect">
            <a:avLst/>
          </a:prstGeom>
        </p:spPr>
        <p:txBody>
          <a:bodyPr wrap="none">
            <a:spAutoFit/>
          </a:bodyPr>
          <a:lstStyle/>
          <a:p>
            <a:pPr algn="ctr">
              <a:lnSpc>
                <a:spcPct val="89000"/>
              </a:lnSpc>
            </a:pPr>
            <a:r>
              <a:rPr lang="en-US" sz="1600" b="1" dirty="0">
                <a:solidFill>
                  <a:srgbClr val="FFFFFF"/>
                </a:solidFill>
              </a:rPr>
              <a:t>Supply </a:t>
            </a:r>
          </a:p>
          <a:p>
            <a:pPr algn="ctr">
              <a:lnSpc>
                <a:spcPct val="89000"/>
              </a:lnSpc>
            </a:pPr>
            <a:r>
              <a:rPr lang="en-US" sz="1600" b="1" dirty="0">
                <a:solidFill>
                  <a:srgbClr val="FFFFFF"/>
                </a:solidFill>
              </a:rPr>
              <a:t>Chain</a:t>
            </a:r>
          </a:p>
        </p:txBody>
      </p:sp>
      <p:sp>
        <p:nvSpPr>
          <p:cNvPr id="27" name="Rectangle 26">
            <a:extLst>
              <a:ext uri="{FF2B5EF4-FFF2-40B4-BE49-F238E27FC236}">
                <a16:creationId xmlns:a16="http://schemas.microsoft.com/office/drawing/2014/main" id="{FEE17C81-44A0-42D7-94E2-E33D20937B0B}"/>
              </a:ext>
            </a:extLst>
          </p:cNvPr>
          <p:cNvSpPr/>
          <p:nvPr/>
        </p:nvSpPr>
        <p:spPr>
          <a:xfrm>
            <a:off x="8469999" y="3154175"/>
            <a:ext cx="1107354" cy="530658"/>
          </a:xfrm>
          <a:prstGeom prst="rect">
            <a:avLst/>
          </a:prstGeom>
        </p:spPr>
        <p:txBody>
          <a:bodyPr wrap="none">
            <a:spAutoFit/>
          </a:bodyPr>
          <a:lstStyle/>
          <a:p>
            <a:pPr algn="ctr">
              <a:lnSpc>
                <a:spcPct val="89000"/>
              </a:lnSpc>
            </a:pPr>
            <a:r>
              <a:rPr lang="en-US" sz="1600" b="1" dirty="0">
                <a:solidFill>
                  <a:srgbClr val="FFFFFF"/>
                </a:solidFill>
              </a:rPr>
              <a:t>Marketing </a:t>
            </a:r>
          </a:p>
          <a:p>
            <a:pPr algn="ctr">
              <a:lnSpc>
                <a:spcPct val="89000"/>
              </a:lnSpc>
            </a:pPr>
            <a:r>
              <a:rPr lang="en-US" sz="1600" b="1" dirty="0">
                <a:solidFill>
                  <a:srgbClr val="FFFFFF"/>
                </a:solidFill>
              </a:rPr>
              <a:t>&amp; Sales</a:t>
            </a:r>
          </a:p>
        </p:txBody>
      </p:sp>
      <p:pic>
        <p:nvPicPr>
          <p:cNvPr id="36" name="Picture 2" descr="Image result for blockchain png">
            <a:extLst>
              <a:ext uri="{FF2B5EF4-FFF2-40B4-BE49-F238E27FC236}">
                <a16:creationId xmlns:a16="http://schemas.microsoft.com/office/drawing/2014/main" id="{6D6141FE-1A40-4E71-9ABC-9CDE54B01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33361" y="1911507"/>
            <a:ext cx="8458200" cy="4114064"/>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9">
            <a:extLst>
              <a:ext uri="{FF2B5EF4-FFF2-40B4-BE49-F238E27FC236}">
                <a16:creationId xmlns:a16="http://schemas.microsoft.com/office/drawing/2014/main" id="{E6CDF120-1123-49F0-8C45-DD3866ED37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1" name="Google Shape;56;p13">
            <a:extLst>
              <a:ext uri="{FF2B5EF4-FFF2-40B4-BE49-F238E27FC236}">
                <a16:creationId xmlns:a16="http://schemas.microsoft.com/office/drawing/2014/main" id="{22318384-BF8A-4017-A84C-49AA9CC06057}"/>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0898756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5"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randombar(vertical)">
                                      <p:cBhvr>
                                        <p:cTn id="7" dur="20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Functional Operations for Islamic Banking &amp; Finance</a:t>
            </a:r>
          </a:p>
        </p:txBody>
      </p:sp>
      <p:pic>
        <p:nvPicPr>
          <p:cNvPr id="10" name="Picture 9">
            <a:extLst>
              <a:ext uri="{FF2B5EF4-FFF2-40B4-BE49-F238E27FC236}">
                <a16:creationId xmlns:a16="http://schemas.microsoft.com/office/drawing/2014/main" id="{28CF6AFB-BB5F-4E0B-9162-39BB1C470390}"/>
              </a:ext>
            </a:extLst>
          </p:cNvPr>
          <p:cNvPicPr>
            <a:picLocks noChangeAspect="1"/>
          </p:cNvPicPr>
          <p:nvPr/>
        </p:nvPicPr>
        <p:blipFill>
          <a:blip r:embed="rId3">
            <a:duotone>
              <a:prstClr val="black"/>
              <a:schemeClr val="accent3">
                <a:tint val="45000"/>
                <a:satMod val="400000"/>
              </a:schemeClr>
            </a:duotone>
          </a:blip>
          <a:stretch>
            <a:fillRect/>
          </a:stretch>
        </p:blipFill>
        <p:spPr>
          <a:xfrm>
            <a:off x="1500541" y="1282890"/>
            <a:ext cx="9447038" cy="5431810"/>
          </a:xfrm>
          <a:prstGeom prst="rect">
            <a:avLst/>
          </a:prstGeom>
        </p:spPr>
      </p:pic>
      <p:sp>
        <p:nvSpPr>
          <p:cNvPr id="2" name="Rectangle 1">
            <a:extLst>
              <a:ext uri="{FF2B5EF4-FFF2-40B4-BE49-F238E27FC236}">
                <a16:creationId xmlns:a16="http://schemas.microsoft.com/office/drawing/2014/main" id="{F316AE60-5D1F-4D14-863B-7502885A6E10}"/>
              </a:ext>
            </a:extLst>
          </p:cNvPr>
          <p:cNvSpPr/>
          <p:nvPr/>
        </p:nvSpPr>
        <p:spPr>
          <a:xfrm>
            <a:off x="5832764" y="1856509"/>
            <a:ext cx="3567545" cy="235527"/>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D8745541-FDCD-42F6-A88F-11A5AF0CA93C}"/>
              </a:ext>
            </a:extLst>
          </p:cNvPr>
          <p:cNvSpPr/>
          <p:nvPr/>
        </p:nvSpPr>
        <p:spPr>
          <a:xfrm>
            <a:off x="5832763" y="5575110"/>
            <a:ext cx="3567545" cy="117763"/>
          </a:xfrm>
          <a:prstGeom prst="rect">
            <a:avLst/>
          </a:prstGeom>
          <a:solidFill>
            <a:srgbClr val="CECE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 name="Picture 11">
            <a:extLst>
              <a:ext uri="{FF2B5EF4-FFF2-40B4-BE49-F238E27FC236}">
                <a16:creationId xmlns:a16="http://schemas.microsoft.com/office/drawing/2014/main" id="{AFBE0986-71C2-4D1D-B346-E74BC8696F8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3" name="Google Shape;56;p13">
            <a:extLst>
              <a:ext uri="{FF2B5EF4-FFF2-40B4-BE49-F238E27FC236}">
                <a16:creationId xmlns:a16="http://schemas.microsoft.com/office/drawing/2014/main" id="{AD911A88-6C58-47CE-B429-2D5521756C78}"/>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30329724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Image result for worl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2219631"/>
            <a:ext cx="10420350" cy="405765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Providing Financial Services to Unbanked Muslim Population</a:t>
            </a:r>
          </a:p>
        </p:txBody>
      </p:sp>
      <p:sp>
        <p:nvSpPr>
          <p:cNvPr id="11" name="Content Placeholder 13">
            <a:extLst>
              <a:ext uri="{FF2B5EF4-FFF2-40B4-BE49-F238E27FC236}">
                <a16:creationId xmlns:a16="http://schemas.microsoft.com/office/drawing/2014/main" id="{5189ED67-25D6-401E-9E81-804060F02148}"/>
              </a:ext>
            </a:extLst>
          </p:cNvPr>
          <p:cNvSpPr txBox="1">
            <a:spLocks/>
          </p:cNvSpPr>
          <p:nvPr/>
        </p:nvSpPr>
        <p:spPr>
          <a:xfrm>
            <a:off x="3787500" y="5799815"/>
            <a:ext cx="4617000" cy="533400"/>
          </a:xfrm>
          <a:prstGeom prst="rect">
            <a:avLst/>
          </a:prstGeom>
        </p:spPr>
        <p:txBody>
          <a:bodyPr vert="horz" lIns="91440" tIns="45720" rIns="91440" bIns="45720" rtlCol="0">
            <a:norm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b="1" dirty="0">
                <a:solidFill>
                  <a:schemeClr val="accent5">
                    <a:lumMod val="75000"/>
                  </a:schemeClr>
                </a:solidFill>
              </a:rPr>
              <a:t>72% Muslims are Unbanked</a:t>
            </a:r>
          </a:p>
        </p:txBody>
      </p:sp>
      <p:pic>
        <p:nvPicPr>
          <p:cNvPr id="8" name="Picture 7">
            <a:extLst>
              <a:ext uri="{FF2B5EF4-FFF2-40B4-BE49-F238E27FC236}">
                <a16:creationId xmlns:a16="http://schemas.microsoft.com/office/drawing/2014/main" id="{2A5046D0-7479-4A02-9C68-4A3C371B1E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Google Shape;56;p13">
            <a:extLst>
              <a:ext uri="{FF2B5EF4-FFF2-40B4-BE49-F238E27FC236}">
                <a16:creationId xmlns:a16="http://schemas.microsoft.com/office/drawing/2014/main" id="{48A237F2-37FA-48B9-BE84-A215614EA670}"/>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28607084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Related image"/>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5015101" y="3037768"/>
            <a:ext cx="2209800" cy="22098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descr="Image result for embassy icon 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468987" y="1209984"/>
            <a:ext cx="1172477" cy="1172477"/>
          </a:xfrm>
          <a:prstGeom prst="rect">
            <a:avLst/>
          </a:prstGeom>
          <a:noFill/>
          <a:extLst>
            <a:ext uri="{909E8E84-426E-40DD-AFC4-6F175D3DCCD1}">
              <a14:hiddenFill xmlns:a14="http://schemas.microsoft.com/office/drawing/2010/main">
                <a:solidFill>
                  <a:srgbClr val="FFFFFF"/>
                </a:solidFill>
              </a14:hiddenFill>
            </a:ext>
          </a:extLst>
        </p:spPr>
      </p:pic>
      <p:cxnSp>
        <p:nvCxnSpPr>
          <p:cNvPr id="11" name="Straight Connector 10"/>
          <p:cNvCxnSpPr/>
          <p:nvPr/>
        </p:nvCxnSpPr>
        <p:spPr>
          <a:xfrm>
            <a:off x="6843901" y="2049549"/>
            <a:ext cx="2590800" cy="1674019"/>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p:cNvCxnSpPr/>
          <p:nvPr/>
        </p:nvCxnSpPr>
        <p:spPr>
          <a:xfrm flipV="1">
            <a:off x="6937478" y="4711787"/>
            <a:ext cx="2497223" cy="1524000"/>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3" name="Straight Connector 12"/>
          <p:cNvCxnSpPr/>
          <p:nvPr/>
        </p:nvCxnSpPr>
        <p:spPr>
          <a:xfrm>
            <a:off x="2622770" y="4930759"/>
            <a:ext cx="2604993" cy="1305028"/>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2546570" y="2049550"/>
            <a:ext cx="2681193" cy="1251625"/>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2743200" y="4249830"/>
            <a:ext cx="2229697" cy="0"/>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V="1">
            <a:off x="7175070" y="4256416"/>
            <a:ext cx="1928462" cy="7139"/>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endCxn id="9" idx="2"/>
          </p:cNvCxnSpPr>
          <p:nvPr/>
        </p:nvCxnSpPr>
        <p:spPr>
          <a:xfrm flipV="1">
            <a:off x="6120001" y="5247568"/>
            <a:ext cx="0" cy="462031"/>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6081901" y="2504368"/>
            <a:ext cx="0" cy="462031"/>
          </a:xfrm>
          <a:prstGeom prst="line">
            <a:avLst/>
          </a:prstGeom>
          <a:ln w="28575">
            <a:solidFill>
              <a:schemeClr val="tx1">
                <a:lumMod val="65000"/>
                <a:lumOff val="35000"/>
              </a:schemeClr>
            </a:solidFill>
            <a:prstDash val="sysDot"/>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3311123" y="2837374"/>
            <a:ext cx="1954767" cy="584775"/>
          </a:xfrm>
          <a:prstGeom prst="rect">
            <a:avLst/>
          </a:prstGeom>
        </p:spPr>
        <p:txBody>
          <a:bodyPr wrap="none">
            <a:spAutoFit/>
          </a:bodyPr>
          <a:lstStyle/>
          <a:p>
            <a:pPr algn="ctr"/>
            <a:r>
              <a:rPr lang="en-US" sz="1600" b="1" dirty="0">
                <a:solidFill>
                  <a:schemeClr val="accent5">
                    <a:lumMod val="75000"/>
                  </a:schemeClr>
                </a:solidFill>
              </a:rPr>
              <a:t>Financial Regulatory </a:t>
            </a:r>
          </a:p>
          <a:p>
            <a:pPr algn="ctr"/>
            <a:r>
              <a:rPr lang="en-US" sz="1600" b="1" dirty="0">
                <a:solidFill>
                  <a:schemeClr val="accent5">
                    <a:lumMod val="75000"/>
                  </a:schemeClr>
                </a:solidFill>
              </a:rPr>
              <a:t>Authorities</a:t>
            </a:r>
          </a:p>
        </p:txBody>
      </p:sp>
      <p:sp>
        <p:nvSpPr>
          <p:cNvPr id="21" name="Rectangle 20"/>
          <p:cNvSpPr/>
          <p:nvPr/>
        </p:nvSpPr>
        <p:spPr>
          <a:xfrm>
            <a:off x="6537565" y="2885368"/>
            <a:ext cx="1726627" cy="584775"/>
          </a:xfrm>
          <a:prstGeom prst="rect">
            <a:avLst/>
          </a:prstGeom>
        </p:spPr>
        <p:txBody>
          <a:bodyPr wrap="none">
            <a:spAutoFit/>
          </a:bodyPr>
          <a:lstStyle/>
          <a:p>
            <a:pPr algn="ctr"/>
            <a:r>
              <a:rPr lang="en-US" sz="1600" b="1" dirty="0">
                <a:solidFill>
                  <a:schemeClr val="accent5">
                    <a:lumMod val="75000"/>
                  </a:schemeClr>
                </a:solidFill>
              </a:rPr>
              <a:t>Banks &amp; Financial </a:t>
            </a:r>
          </a:p>
          <a:p>
            <a:pPr algn="ctr"/>
            <a:r>
              <a:rPr lang="en-US" sz="1600" b="1" dirty="0">
                <a:solidFill>
                  <a:schemeClr val="accent5">
                    <a:lumMod val="75000"/>
                  </a:schemeClr>
                </a:solidFill>
              </a:rPr>
              <a:t>Institutions</a:t>
            </a:r>
          </a:p>
        </p:txBody>
      </p:sp>
      <p:sp>
        <p:nvSpPr>
          <p:cNvPr id="22" name="Rectangle 21"/>
          <p:cNvSpPr/>
          <p:nvPr/>
        </p:nvSpPr>
        <p:spPr>
          <a:xfrm>
            <a:off x="6986500" y="4704753"/>
            <a:ext cx="1316772" cy="338554"/>
          </a:xfrm>
          <a:prstGeom prst="rect">
            <a:avLst/>
          </a:prstGeom>
        </p:spPr>
        <p:txBody>
          <a:bodyPr wrap="none">
            <a:spAutoFit/>
          </a:bodyPr>
          <a:lstStyle/>
          <a:p>
            <a:pPr algn="ctr"/>
            <a:r>
              <a:rPr lang="en-US" sz="1600" b="1" dirty="0">
                <a:solidFill>
                  <a:schemeClr val="accent5">
                    <a:lumMod val="75000"/>
                  </a:schemeClr>
                </a:solidFill>
              </a:rPr>
              <a:t>Users/Clients</a:t>
            </a:r>
          </a:p>
        </p:txBody>
      </p:sp>
      <p:sp>
        <p:nvSpPr>
          <p:cNvPr id="23" name="Rectangle 22"/>
          <p:cNvSpPr/>
          <p:nvPr/>
        </p:nvSpPr>
        <p:spPr>
          <a:xfrm>
            <a:off x="3292818" y="4716992"/>
            <a:ext cx="1966179" cy="584775"/>
          </a:xfrm>
          <a:prstGeom prst="rect">
            <a:avLst/>
          </a:prstGeom>
        </p:spPr>
        <p:txBody>
          <a:bodyPr wrap="none">
            <a:spAutoFit/>
          </a:bodyPr>
          <a:lstStyle/>
          <a:p>
            <a:pPr algn="ctr"/>
            <a:r>
              <a:rPr lang="en-US" sz="1600" b="1" dirty="0">
                <a:solidFill>
                  <a:schemeClr val="accent5">
                    <a:lumMod val="75000"/>
                  </a:schemeClr>
                </a:solidFill>
              </a:rPr>
              <a:t>Religious Regulatory </a:t>
            </a:r>
          </a:p>
          <a:p>
            <a:pPr algn="ctr"/>
            <a:r>
              <a:rPr lang="en-US" sz="1600" b="1" dirty="0">
                <a:solidFill>
                  <a:schemeClr val="accent5">
                    <a:lumMod val="75000"/>
                  </a:schemeClr>
                </a:solidFill>
              </a:rPr>
              <a:t>Authorities</a:t>
            </a:r>
          </a:p>
        </p:txBody>
      </p:sp>
      <p:pic>
        <p:nvPicPr>
          <p:cNvPr id="4" name="Picture 3"/>
          <p:cNvPicPr>
            <a:picLocks noChangeAspect="1"/>
          </p:cNvPicPr>
          <p:nvPr/>
        </p:nvPicPr>
        <p:blipFill>
          <a:blip r:embed="rId5">
            <a:duotone>
              <a:schemeClr val="accent3">
                <a:shade val="45000"/>
                <a:satMod val="135000"/>
              </a:schemeClr>
              <a:prstClr val="white"/>
            </a:duotone>
          </a:blip>
          <a:stretch>
            <a:fillRect/>
          </a:stretch>
        </p:blipFill>
        <p:spPr>
          <a:xfrm>
            <a:off x="5569057" y="5679943"/>
            <a:ext cx="1062185" cy="1062185"/>
          </a:xfrm>
          <a:prstGeom prst="rect">
            <a:avLst/>
          </a:prstGeom>
        </p:spPr>
      </p:pic>
      <p:pic>
        <p:nvPicPr>
          <p:cNvPr id="1026" name="Picture 2" descr="Image result for mosque png"/>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083018" y="3422149"/>
            <a:ext cx="1597336" cy="1289638"/>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Image result for banks png"/>
          <p:cNvPicPr>
            <a:picLocks noChangeAspect="1" noChangeArrowheads="1"/>
          </p:cNvPicPr>
          <p:nvPr/>
        </p:nvPicPr>
        <p:blipFill>
          <a:blip r:embed="rId7"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550137" y="3897059"/>
            <a:ext cx="1806941" cy="948644"/>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banks png"/>
          <p:cNvPicPr>
            <a:picLocks noChangeAspect="1" noChangeArrowheads="1"/>
          </p:cNvPicPr>
          <p:nvPr/>
        </p:nvPicPr>
        <p:blipFill>
          <a:blip r:embed="rId8" cstate="print">
            <a:duotone>
              <a:prstClr val="black"/>
              <a:schemeClr val="tx2">
                <a:tint val="45000"/>
                <a:satMod val="400000"/>
              </a:schemeClr>
            </a:duotone>
            <a:extLst>
              <a:ext uri="{28A0092B-C50C-407E-A947-70E740481C1C}">
                <a14:useLocalDpi xmlns:a14="http://schemas.microsoft.com/office/drawing/2010/main" val="0"/>
              </a:ext>
            </a:extLst>
          </a:blip>
          <a:srcRect/>
          <a:stretch>
            <a:fillRect/>
          </a:stretch>
        </p:blipFill>
        <p:spPr bwMode="auto">
          <a:xfrm>
            <a:off x="9316630" y="3752277"/>
            <a:ext cx="892623" cy="888160"/>
          </a:xfrm>
          <a:prstGeom prst="rect">
            <a:avLst/>
          </a:prstGeom>
          <a:noFill/>
          <a:extLst>
            <a:ext uri="{909E8E84-426E-40DD-AFC4-6F175D3DCCD1}">
              <a14:hiddenFill xmlns:a14="http://schemas.microsoft.com/office/drawing/2010/main">
                <a:solidFill>
                  <a:srgbClr val="FFFFFF"/>
                </a:solidFill>
              </a14:hiddenFill>
            </a:ext>
          </a:extLst>
        </p:spPr>
      </p:pic>
      <p:sp>
        <p:nvSpPr>
          <p:cNvPr id="25" name="Rectangle 24">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Resolving Uncertainty (</a:t>
            </a:r>
            <a:r>
              <a:rPr lang="en-US" sz="3600" i="1" dirty="0"/>
              <a:t>gharar</a:t>
            </a:r>
            <a:r>
              <a:rPr lang="en-US" sz="3600" dirty="0"/>
              <a:t>) in Transactions</a:t>
            </a:r>
          </a:p>
        </p:txBody>
      </p:sp>
      <p:pic>
        <p:nvPicPr>
          <p:cNvPr id="27" name="Picture 26">
            <a:extLst>
              <a:ext uri="{FF2B5EF4-FFF2-40B4-BE49-F238E27FC236}">
                <a16:creationId xmlns:a16="http://schemas.microsoft.com/office/drawing/2014/main" id="{07319732-2B46-4E1E-8881-6EFD5346A1A7}"/>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4" name="Google Shape;56;p13">
            <a:extLst>
              <a:ext uri="{FF2B5EF4-FFF2-40B4-BE49-F238E27FC236}">
                <a16:creationId xmlns:a16="http://schemas.microsoft.com/office/drawing/2014/main" id="{3F9A7F4E-2D89-4BE6-AAAE-7D3928E75DAF}"/>
              </a:ext>
            </a:extLst>
          </p:cNvPr>
          <p:cNvPicPr preferRelativeResize="0"/>
          <p:nvPr/>
        </p:nvPicPr>
        <p:blipFill>
          <a:blip r:embed="rId10">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600660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Image result for Islamic digital currency"/>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71142" y="1996350"/>
            <a:ext cx="3827003" cy="230268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Image result for halal png"/>
          <p:cNvPicPr>
            <a:picLocks noChangeAspect="1" noChangeArrowheads="1"/>
          </p:cNvPicPr>
          <p:nvPr/>
        </p:nvPicPr>
        <p:blipFill>
          <a:blip r:embed="rId4" cstate="print">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20784453">
            <a:off x="2240614" y="3157334"/>
            <a:ext cx="1355138" cy="135513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2" name="Table 1"/>
          <p:cNvGraphicFramePr>
            <a:graphicFrameLocks noGrp="1"/>
          </p:cNvGraphicFramePr>
          <p:nvPr>
            <p:extLst>
              <p:ext uri="{D42A27DB-BD31-4B8C-83A1-F6EECF244321}">
                <p14:modId xmlns:p14="http://schemas.microsoft.com/office/powerpoint/2010/main" val="56676328"/>
              </p:ext>
            </p:extLst>
          </p:nvPr>
        </p:nvGraphicFramePr>
        <p:xfrm>
          <a:off x="4024565" y="2261861"/>
          <a:ext cx="3741014" cy="2108200"/>
        </p:xfrm>
        <a:graphic>
          <a:graphicData uri="http://schemas.openxmlformats.org/drawingml/2006/table">
            <a:tbl>
              <a:tblPr firstRow="1" bandRow="1">
                <a:tableStyleId>{5C22544A-7EE6-4342-B048-85BDC9FD1C3A}</a:tableStyleId>
              </a:tblPr>
              <a:tblGrid>
                <a:gridCol w="3741014">
                  <a:extLst>
                    <a:ext uri="{9D8B030D-6E8A-4147-A177-3AD203B41FA5}">
                      <a16:colId xmlns:a16="http://schemas.microsoft.com/office/drawing/2014/main" val="20000"/>
                    </a:ext>
                  </a:extLst>
                </a:gridCol>
              </a:tblGrid>
              <a:tr h="370840">
                <a:tc>
                  <a:txBody>
                    <a:bodyPr/>
                    <a:lstStyle/>
                    <a:p>
                      <a:pPr algn="ctr"/>
                      <a:r>
                        <a:rPr lang="en-US" dirty="0"/>
                        <a:t>Islamic</a:t>
                      </a:r>
                      <a:r>
                        <a:rPr lang="en-US" baseline="0" dirty="0"/>
                        <a:t> Concept of Currency</a:t>
                      </a:r>
                      <a:endParaRPr lang="en-US" dirty="0"/>
                    </a:p>
                  </a:txBody>
                  <a:tcPr>
                    <a:solidFill>
                      <a:schemeClr val="bg2">
                        <a:lumMod val="25000"/>
                      </a:schemeClr>
                    </a:solidFill>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1800" dirty="0"/>
                        <a:t>Money is considered as medium of exchange and measurement of economic value. However, it is not a type of commodity that can be traded and expect a return of it without engaging it in a productive activity</a:t>
                      </a:r>
                    </a:p>
                  </a:txBody>
                  <a:tcPr>
                    <a:solidFill>
                      <a:schemeClr val="bg2">
                        <a:lumMod val="75000"/>
                      </a:schemeClr>
                    </a:solidFill>
                  </a:tcPr>
                </a:tc>
                <a:extLst>
                  <a:ext uri="{0D108BD9-81ED-4DB2-BD59-A6C34878D82A}">
                    <a16:rowId xmlns:a16="http://schemas.microsoft.com/office/drawing/2014/main" val="10001"/>
                  </a:ext>
                </a:extLst>
              </a:tr>
            </a:tbl>
          </a:graphicData>
        </a:graphic>
      </p:graphicFrame>
      <p:pic>
        <p:nvPicPr>
          <p:cNvPr id="4" name="Picture 3"/>
          <p:cNvPicPr>
            <a:picLocks noChangeAspect="1"/>
          </p:cNvPicPr>
          <p:nvPr/>
        </p:nvPicPr>
        <p:blipFill>
          <a:blip r:embed="rId5">
            <a:duotone>
              <a:prstClr val="black"/>
              <a:schemeClr val="accent3">
                <a:tint val="45000"/>
                <a:satMod val="400000"/>
              </a:schemeClr>
            </a:duotone>
          </a:blip>
          <a:stretch>
            <a:fillRect/>
          </a:stretch>
        </p:blipFill>
        <p:spPr>
          <a:xfrm>
            <a:off x="8188655" y="3324066"/>
            <a:ext cx="3847506" cy="3144970"/>
          </a:xfrm>
          <a:prstGeom prst="rect">
            <a:avLst/>
          </a:prstGeom>
          <a:solidFill>
            <a:srgbClr val="2370AA"/>
          </a:solidFill>
        </p:spPr>
      </p:pic>
      <p:sp>
        <p:nvSpPr>
          <p:cNvPr id="5" name="Rectangle 4"/>
          <p:cNvSpPr/>
          <p:nvPr/>
        </p:nvSpPr>
        <p:spPr>
          <a:xfrm>
            <a:off x="8188655" y="3499492"/>
            <a:ext cx="3847505" cy="2862322"/>
          </a:xfrm>
          <a:prstGeom prst="rect">
            <a:avLst/>
          </a:prstGeom>
          <a:solidFill>
            <a:schemeClr val="tx1">
              <a:lumMod val="65000"/>
              <a:lumOff val="35000"/>
              <a:alpha val="83000"/>
            </a:schemeClr>
          </a:solidFill>
        </p:spPr>
        <p:txBody>
          <a:bodyPr wrap="square">
            <a:spAutoFit/>
          </a:bodyPr>
          <a:lstStyle/>
          <a:p>
            <a:pPr algn="ctr"/>
            <a:r>
              <a:rPr lang="en-US" sz="2000" dirty="0">
                <a:solidFill>
                  <a:schemeClr val="bg1"/>
                </a:solidFill>
              </a:rPr>
              <a:t>Since “dissolvent of </a:t>
            </a:r>
            <a:r>
              <a:rPr lang="en-US" sz="2000" b="1" dirty="0">
                <a:solidFill>
                  <a:schemeClr val="bg1"/>
                </a:solidFill>
              </a:rPr>
              <a:t>“Bretton Woods Agreement”</a:t>
            </a:r>
            <a:r>
              <a:rPr lang="en-US" sz="2000" dirty="0">
                <a:solidFill>
                  <a:schemeClr val="bg1"/>
                </a:solidFill>
              </a:rPr>
              <a:t> the fiat money issued holds no intrinsic value rather than it is backed by the trust of the public in their government ability to control its circulation to achieve economic stability and prevents high inflation causing the currency to devaluate. </a:t>
            </a:r>
          </a:p>
        </p:txBody>
      </p:sp>
      <p:sp>
        <p:nvSpPr>
          <p:cNvPr id="6" name="Rectangle 5"/>
          <p:cNvSpPr/>
          <p:nvPr/>
        </p:nvSpPr>
        <p:spPr>
          <a:xfrm>
            <a:off x="4109704" y="5248235"/>
            <a:ext cx="3387038" cy="1200329"/>
          </a:xfrm>
          <a:prstGeom prst="rect">
            <a:avLst/>
          </a:prstGeom>
          <a:solidFill>
            <a:schemeClr val="tx1">
              <a:lumMod val="65000"/>
              <a:lumOff val="35000"/>
            </a:schemeClr>
          </a:solidFill>
        </p:spPr>
        <p:txBody>
          <a:bodyPr wrap="square">
            <a:spAutoFit/>
          </a:bodyPr>
          <a:lstStyle/>
          <a:p>
            <a:pPr algn="ctr"/>
            <a:r>
              <a:rPr lang="en-US" dirty="0">
                <a:solidFill>
                  <a:schemeClr val="bg1"/>
                </a:solidFill>
              </a:rPr>
              <a:t>However, until this day, fiat money proved its inability to be a store of value which is one of the primary functions of money.</a:t>
            </a:r>
          </a:p>
        </p:txBody>
      </p:sp>
      <p:sp>
        <p:nvSpPr>
          <p:cNvPr id="12" name="Rectangle 11"/>
          <p:cNvSpPr/>
          <p:nvPr/>
        </p:nvSpPr>
        <p:spPr>
          <a:xfrm>
            <a:off x="142159" y="5248235"/>
            <a:ext cx="3256135" cy="1200329"/>
          </a:xfrm>
          <a:prstGeom prst="rect">
            <a:avLst/>
          </a:prstGeom>
          <a:solidFill>
            <a:schemeClr val="bg1">
              <a:lumMod val="50000"/>
            </a:schemeClr>
          </a:solidFill>
        </p:spPr>
        <p:txBody>
          <a:bodyPr wrap="square">
            <a:spAutoFit/>
          </a:bodyPr>
          <a:lstStyle/>
          <a:p>
            <a:pPr algn="ctr"/>
            <a:r>
              <a:rPr lang="en-US" dirty="0">
                <a:solidFill>
                  <a:schemeClr val="bg1"/>
                </a:solidFill>
              </a:rPr>
              <a:t>This issue leads to questioning the ability </a:t>
            </a:r>
            <a:r>
              <a:rPr lang="en-US">
                <a:solidFill>
                  <a:schemeClr val="bg1"/>
                </a:solidFill>
              </a:rPr>
              <a:t>of fiat </a:t>
            </a:r>
            <a:r>
              <a:rPr lang="en-US" dirty="0">
                <a:solidFill>
                  <a:schemeClr val="bg1"/>
                </a:solidFill>
              </a:rPr>
              <a:t>money to be considered compatible to Islamic requirements in a currency. </a:t>
            </a:r>
          </a:p>
        </p:txBody>
      </p:sp>
      <p:sp>
        <p:nvSpPr>
          <p:cNvPr id="14" name="Notched Right Arrow 13"/>
          <p:cNvSpPr/>
          <p:nvPr/>
        </p:nvSpPr>
        <p:spPr>
          <a:xfrm rot="10800000">
            <a:off x="3509616" y="5646755"/>
            <a:ext cx="434986" cy="395789"/>
          </a:xfrm>
          <a:prstGeom prst="notchedRightArrow">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Notched Right Arrow 14"/>
          <p:cNvSpPr/>
          <p:nvPr/>
        </p:nvSpPr>
        <p:spPr>
          <a:xfrm rot="10800000">
            <a:off x="7592573" y="5635379"/>
            <a:ext cx="434986" cy="395789"/>
          </a:xfrm>
          <a:prstGeom prst="notchedRightArrow">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Notched Right Arrow 15"/>
          <p:cNvSpPr/>
          <p:nvPr/>
        </p:nvSpPr>
        <p:spPr>
          <a:xfrm rot="16200000">
            <a:off x="1554955" y="4599642"/>
            <a:ext cx="434986" cy="395789"/>
          </a:xfrm>
          <a:prstGeom prst="notchedRightArrow">
            <a:avLst/>
          </a:prstGeom>
          <a:solidFill>
            <a:schemeClr val="bg2">
              <a:lumMod val="10000"/>
            </a:schemeClr>
          </a:solidFill>
          <a:ln>
            <a:solidFill>
              <a:schemeClr val="tx1">
                <a:lumMod val="65000"/>
                <a:lumOff val="3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Currency Compliant with Islamic Concepts</a:t>
            </a:r>
          </a:p>
        </p:txBody>
      </p:sp>
      <p:pic>
        <p:nvPicPr>
          <p:cNvPr id="18" name="Picture 17">
            <a:extLst>
              <a:ext uri="{FF2B5EF4-FFF2-40B4-BE49-F238E27FC236}">
                <a16:creationId xmlns:a16="http://schemas.microsoft.com/office/drawing/2014/main" id="{E74D8E84-FE44-4997-A984-538DAC59B23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9" name="Google Shape;56;p13">
            <a:extLst>
              <a:ext uri="{FF2B5EF4-FFF2-40B4-BE49-F238E27FC236}">
                <a16:creationId xmlns:a16="http://schemas.microsoft.com/office/drawing/2014/main" id="{0EB38A17-1E63-454B-BBA3-3E6D669AA7A6}"/>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749559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up)">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grpId="0" nodeType="click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right)">
                                      <p:cBhvr>
                                        <p:cTn id="22" dur="500"/>
                                        <p:tgtEl>
                                          <p:spTgt spid="15"/>
                                        </p:tgtEl>
                                      </p:cBhvr>
                                    </p:animEffect>
                                  </p:childTnLst>
                                </p:cTn>
                              </p:par>
                              <p:par>
                                <p:cTn id="23" presetID="22" presetClass="entr" presetSubtype="2"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right)">
                                      <p:cBhvr>
                                        <p:cTn id="25" dur="500"/>
                                        <p:tgtEl>
                                          <p:spTgt spid="6"/>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4" fill="hold" grpId="0" nodeType="click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wipe(down)">
                                      <p:cBhvr>
                                        <p:cTn id="30" dur="500"/>
                                        <p:tgtEl>
                                          <p:spTgt spid="14"/>
                                        </p:tgtEl>
                                      </p:cBhvr>
                                    </p:animEffect>
                                  </p:childTnLst>
                                </p:cTn>
                              </p:par>
                              <p:par>
                                <p:cTn id="31" presetID="22" presetClass="entr" presetSubtype="4"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wipe(down)">
                                      <p:cBhvr>
                                        <p:cTn id="33" dur="500"/>
                                        <p:tgtEl>
                                          <p:spTgt spid="12"/>
                                        </p:tgtEl>
                                      </p:cBhvr>
                                    </p:animEffect>
                                  </p:childTnLst>
                                </p:cTn>
                              </p:par>
                              <p:par>
                                <p:cTn id="34" presetID="22" presetClass="entr" presetSubtype="4"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wipe(down)">
                                      <p:cBhvr>
                                        <p:cTn id="36"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2" grpId="0" animBg="1"/>
      <p:bldP spid="14" grpId="0" animBg="1"/>
      <p:bldP spid="15" grpId="0" animBg="1"/>
      <p:bldP spid="1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6" descr="Image result for cryptocurrency png"/>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346030" y="3299464"/>
            <a:ext cx="3886200" cy="2917982"/>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Image result for laptop icon png"/>
          <p:cNvPicPr>
            <a:picLocks noChangeAspect="1" noChangeArrowheads="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526247" y="2716675"/>
            <a:ext cx="2852668" cy="148876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Image result for process icon png"/>
          <p:cNvPicPr>
            <a:picLocks noChangeAspect="1" noChangeArrowheads="1"/>
          </p:cNvPicPr>
          <p:nvPr/>
        </p:nvPicPr>
        <p:blipFill>
          <a:blip r:embed="rId5">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228797" y="1968208"/>
            <a:ext cx="1331256" cy="133125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AEC751D-7E14-40F2-8E59-CA7E4B178C9F}"/>
              </a:ext>
            </a:extLst>
          </p:cNvPr>
          <p:cNvSpPr/>
          <p:nvPr/>
        </p:nvSpPr>
        <p:spPr>
          <a:xfrm>
            <a:off x="0" y="0"/>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What’s Not In It</a:t>
            </a:r>
          </a:p>
        </p:txBody>
      </p:sp>
      <p:pic>
        <p:nvPicPr>
          <p:cNvPr id="9" name="Google Shape;56;p13">
            <a:extLst>
              <a:ext uri="{FF2B5EF4-FFF2-40B4-BE49-F238E27FC236}">
                <a16:creationId xmlns:a16="http://schemas.microsoft.com/office/drawing/2014/main" id="{D772ABAA-7814-4165-99B0-FACE0E17113E}"/>
              </a:ext>
            </a:extLst>
          </p:cNvPr>
          <p:cNvPicPr preferRelativeResize="0"/>
          <p:nvPr/>
        </p:nvPicPr>
        <p:blipFill>
          <a:blip r:embed="rId6">
            <a:alphaModFix/>
          </a:blip>
          <a:stretch>
            <a:fillRect/>
          </a:stretch>
        </p:blipFill>
        <p:spPr>
          <a:xfrm>
            <a:off x="10404630" y="139635"/>
            <a:ext cx="1646922" cy="447656"/>
          </a:xfrm>
          <a:prstGeom prst="rect">
            <a:avLst/>
          </a:prstGeom>
          <a:noFill/>
          <a:ln>
            <a:noFill/>
          </a:ln>
        </p:spPr>
      </p:pic>
      <p:pic>
        <p:nvPicPr>
          <p:cNvPr id="11" name="Picture 10">
            <a:extLst>
              <a:ext uri="{FF2B5EF4-FFF2-40B4-BE49-F238E27FC236}">
                <a16:creationId xmlns:a16="http://schemas.microsoft.com/office/drawing/2014/main" id="{3561EE67-7071-473B-B667-54C7B9A153B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spTree>
    <p:extLst>
      <p:ext uri="{BB962C8B-B14F-4D97-AF65-F5344CB8AC3E}">
        <p14:creationId xmlns:p14="http://schemas.microsoft.com/office/powerpoint/2010/main" val="475103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2054"/>
                                        </p:tgtEl>
                                        <p:attrNameLst>
                                          <p:attrName>style.visibility</p:attrName>
                                        </p:attrNameLst>
                                      </p:cBhvr>
                                      <p:to>
                                        <p:strVal val="visible"/>
                                      </p:to>
                                    </p:set>
                                    <p:animEffect transition="in" filter="wipe(down)">
                                      <p:cBhvr>
                                        <p:cTn id="12" dur="500"/>
                                        <p:tgtEl>
                                          <p:spTgt spid="2054"/>
                                        </p:tgtEl>
                                      </p:cBhvr>
                                    </p:animEffect>
                                  </p:childTnLst>
                                </p:cTn>
                              </p:par>
                              <p:par>
                                <p:cTn id="13" presetID="22" presetClass="entr" presetSubtype="4" fill="hold" nodeType="withEffect">
                                  <p:stCondLst>
                                    <p:cond delay="0"/>
                                  </p:stCondLst>
                                  <p:childTnLst>
                                    <p:set>
                                      <p:cBhvr>
                                        <p:cTn id="14" dur="1" fill="hold">
                                          <p:stCondLst>
                                            <p:cond delay="0"/>
                                          </p:stCondLst>
                                        </p:cTn>
                                        <p:tgtEl>
                                          <p:spTgt spid="2052"/>
                                        </p:tgtEl>
                                        <p:attrNameLst>
                                          <p:attrName>style.visibility</p:attrName>
                                        </p:attrNameLst>
                                      </p:cBhvr>
                                      <p:to>
                                        <p:strVal val="visible"/>
                                      </p:to>
                                    </p:set>
                                    <p:animEffect transition="in" filter="wipe(down)">
                                      <p:cBhvr>
                                        <p:cTn id="15" dur="500"/>
                                        <p:tgtEl>
                                          <p:spTgt spid="20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duotone>
              <a:prstClr val="black"/>
              <a:schemeClr val="accent3">
                <a:tint val="45000"/>
                <a:satMod val="400000"/>
              </a:schemeClr>
            </a:duotone>
          </a:blip>
          <a:stretch>
            <a:fillRect/>
          </a:stretch>
        </p:blipFill>
        <p:spPr>
          <a:xfrm>
            <a:off x="2162754" y="2910040"/>
            <a:ext cx="7498080" cy="3582199"/>
          </a:xfrm>
          <a:prstGeom prst="rect">
            <a:avLst/>
          </a:prstGeom>
        </p:spPr>
      </p:pic>
      <p:sp>
        <p:nvSpPr>
          <p:cNvPr id="6" name="Rectangle 5">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Sukuk (Islamic Fundraising Bonds)</a:t>
            </a:r>
          </a:p>
        </p:txBody>
      </p:sp>
      <p:sp>
        <p:nvSpPr>
          <p:cNvPr id="7" name="TextBox 6">
            <a:extLst>
              <a:ext uri="{FF2B5EF4-FFF2-40B4-BE49-F238E27FC236}">
                <a16:creationId xmlns:a16="http://schemas.microsoft.com/office/drawing/2014/main" id="{3C87AE26-A3DE-49A4-B6B3-CBCADBDFC218}"/>
              </a:ext>
            </a:extLst>
          </p:cNvPr>
          <p:cNvSpPr txBox="1"/>
          <p:nvPr/>
        </p:nvSpPr>
        <p:spPr>
          <a:xfrm>
            <a:off x="745232" y="1622088"/>
            <a:ext cx="10291561" cy="92333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1- Increase the </a:t>
            </a:r>
            <a:r>
              <a:rPr lang="en-US" sz="1800" b="0" i="0" kern="1200" dirty="0">
                <a:solidFill>
                  <a:schemeClr val="accent5">
                    <a:lumMod val="75000"/>
                  </a:schemeClr>
                </a:solidFill>
                <a:effectLst/>
                <a:latin typeface="+mn-lt"/>
                <a:ea typeface="+mn-ea"/>
                <a:cs typeface="+mn-cs"/>
              </a:rPr>
              <a:t>transparency</a:t>
            </a:r>
            <a:r>
              <a:rPr lang="en-US" sz="1800" b="0" i="0" kern="1200" dirty="0">
                <a:solidFill>
                  <a:srgbClr val="0070C0"/>
                </a:solidFill>
                <a:effectLst/>
                <a:latin typeface="+mn-lt"/>
                <a:ea typeface="+mn-ea"/>
                <a:cs typeface="+mn-cs"/>
              </a:rPr>
              <a:t> </a:t>
            </a:r>
            <a:r>
              <a:rPr lang="en-US" sz="1800" b="0" i="0" kern="1200" dirty="0">
                <a:solidFill>
                  <a:schemeClr val="tx1"/>
                </a:solidFill>
                <a:effectLst/>
                <a:latin typeface="+mn-lt"/>
                <a:ea typeface="+mn-ea"/>
                <a:cs typeface="+mn-cs"/>
              </a:rPr>
              <a:t>of cash flows &amp; the underlying assets,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2- Enhancing investors’ decision-making through a greater &amp; </a:t>
            </a:r>
            <a:r>
              <a:rPr lang="en-US" sz="1800" b="0" i="0" kern="1200" dirty="0">
                <a:solidFill>
                  <a:schemeClr val="accent5">
                    <a:lumMod val="75000"/>
                  </a:schemeClr>
                </a:solidFill>
                <a:effectLst/>
                <a:latin typeface="+mn-lt"/>
                <a:ea typeface="+mn-ea"/>
                <a:cs typeface="+mn-cs"/>
              </a:rPr>
              <a:t>authentic supply of information</a:t>
            </a:r>
            <a:r>
              <a:rPr lang="en-US" sz="1800" b="0" i="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0" i="0" kern="1200" dirty="0">
                <a:solidFill>
                  <a:schemeClr val="tx1"/>
                </a:solidFill>
                <a:effectLst/>
                <a:latin typeface="+mn-lt"/>
                <a:ea typeface="+mn-ea"/>
                <a:cs typeface="+mn-cs"/>
              </a:rPr>
              <a:t>3- Also facilitate </a:t>
            </a:r>
            <a:r>
              <a:rPr lang="en-US" sz="1800" b="0" i="0" kern="1200" dirty="0">
                <a:solidFill>
                  <a:schemeClr val="accent5">
                    <a:lumMod val="75000"/>
                  </a:schemeClr>
                </a:solidFill>
                <a:effectLst/>
                <a:latin typeface="+mn-lt"/>
                <a:ea typeface="+mn-ea"/>
                <a:cs typeface="+mn-cs"/>
              </a:rPr>
              <a:t>Sharia and financial auditing</a:t>
            </a:r>
            <a:r>
              <a:rPr lang="en-US" sz="1800" b="0" i="0" kern="1200" dirty="0">
                <a:solidFill>
                  <a:schemeClr val="tx1"/>
                </a:solidFill>
                <a:effectLst/>
                <a:latin typeface="+mn-lt"/>
                <a:ea typeface="+mn-ea"/>
                <a:cs typeface="+mn-cs"/>
              </a:rPr>
              <a:t> of sukuk after issuance, thereby reducing the risk of default.</a:t>
            </a:r>
          </a:p>
        </p:txBody>
      </p:sp>
      <p:pic>
        <p:nvPicPr>
          <p:cNvPr id="9" name="Picture 8">
            <a:extLst>
              <a:ext uri="{FF2B5EF4-FFF2-40B4-BE49-F238E27FC236}">
                <a16:creationId xmlns:a16="http://schemas.microsoft.com/office/drawing/2014/main" id="{D9911C3A-6403-4B7E-B747-4F973DE6B8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Google Shape;56;p13">
            <a:extLst>
              <a:ext uri="{FF2B5EF4-FFF2-40B4-BE49-F238E27FC236}">
                <a16:creationId xmlns:a16="http://schemas.microsoft.com/office/drawing/2014/main" id="{711ACD1D-127B-4D64-9BD0-8C5B9DE504AC}"/>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5853015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Administration of </a:t>
            </a:r>
            <a:r>
              <a:rPr lang="en-US" sz="3600" i="1" dirty="0"/>
              <a:t>Zakat</a:t>
            </a:r>
            <a:r>
              <a:rPr lang="en-US" sz="3600" dirty="0"/>
              <a:t> &amp; </a:t>
            </a:r>
            <a:r>
              <a:rPr lang="en-US" sz="3600" i="1" dirty="0"/>
              <a:t>Waqf</a:t>
            </a:r>
          </a:p>
        </p:txBody>
      </p:sp>
      <p:grpSp>
        <p:nvGrpSpPr>
          <p:cNvPr id="4" name="Group 3">
            <a:extLst>
              <a:ext uri="{FF2B5EF4-FFF2-40B4-BE49-F238E27FC236}">
                <a16:creationId xmlns:a16="http://schemas.microsoft.com/office/drawing/2014/main" id="{1C7EC207-E979-4E29-9624-0CB05BC9A18C}"/>
              </a:ext>
            </a:extLst>
          </p:cNvPr>
          <p:cNvGrpSpPr/>
          <p:nvPr/>
        </p:nvGrpSpPr>
        <p:grpSpPr>
          <a:xfrm>
            <a:off x="2514600" y="2037917"/>
            <a:ext cx="7162800" cy="4029075"/>
            <a:chOff x="2514600" y="2037917"/>
            <a:chExt cx="7162800" cy="4029075"/>
          </a:xfrm>
        </p:grpSpPr>
        <p:pic>
          <p:nvPicPr>
            <p:cNvPr id="2052" name="Picture 4" descr="Blockchain Use Cases: Charity | Binance Academy">
              <a:extLst>
                <a:ext uri="{FF2B5EF4-FFF2-40B4-BE49-F238E27FC236}">
                  <a16:creationId xmlns:a16="http://schemas.microsoft.com/office/drawing/2014/main" id="{C274A372-5E6E-4CCC-B483-CB2782DACB80}"/>
                </a:ext>
              </a:extLst>
            </p:cNvPr>
            <p:cNvPicPr>
              <a:picLocks noChangeAspect="1" noChangeArrowheads="1"/>
            </p:cNvPicPr>
            <p:nvPr/>
          </p:nvPicPr>
          <p:blipFill>
            <a:blip r:embed="rId3">
              <a:duotone>
                <a:prstClr val="black"/>
                <a:schemeClr val="accent3">
                  <a:tint val="45000"/>
                  <a:satMod val="400000"/>
                </a:schemeClr>
              </a:duotone>
              <a:extLst>
                <a:ext uri="{28A0092B-C50C-407E-A947-70E740481C1C}">
                  <a14:useLocalDpi xmlns:a14="http://schemas.microsoft.com/office/drawing/2010/main" val="0"/>
                </a:ext>
              </a:extLst>
            </a:blip>
            <a:srcRect/>
            <a:stretch>
              <a:fillRect/>
            </a:stretch>
          </p:blipFill>
          <p:spPr bwMode="auto">
            <a:xfrm>
              <a:off x="2514600" y="2037917"/>
              <a:ext cx="7162800" cy="4029075"/>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A0F3B689-F716-4AFF-B5F5-792B386329DD}"/>
                </a:ext>
              </a:extLst>
            </p:cNvPr>
            <p:cNvSpPr/>
            <p:nvPr/>
          </p:nvSpPr>
          <p:spPr>
            <a:xfrm>
              <a:off x="8194963" y="2126673"/>
              <a:ext cx="1475509" cy="568036"/>
            </a:xfrm>
            <a:prstGeom prst="rect">
              <a:avLst/>
            </a:prstGeom>
            <a:solidFill>
              <a:srgbClr val="C8C8C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
        <p:nvSpPr>
          <p:cNvPr id="11" name="TextBox 10">
            <a:extLst>
              <a:ext uri="{FF2B5EF4-FFF2-40B4-BE49-F238E27FC236}">
                <a16:creationId xmlns:a16="http://schemas.microsoft.com/office/drawing/2014/main" id="{9E4BA61B-D3AA-4B6F-91A9-476F6F4E2365}"/>
              </a:ext>
            </a:extLst>
          </p:cNvPr>
          <p:cNvSpPr txBox="1"/>
          <p:nvPr/>
        </p:nvSpPr>
        <p:spPr>
          <a:xfrm>
            <a:off x="0" y="1349436"/>
            <a:ext cx="12192000" cy="461665"/>
          </a:xfrm>
          <a:prstGeom prst="rect">
            <a:avLst/>
          </a:prstGeom>
          <a:noFill/>
        </p:spPr>
        <p:txBody>
          <a:bodyPr wrap="square">
            <a:spAutoFit/>
          </a:bodyPr>
          <a:lstStyle/>
          <a:p>
            <a:pPr algn="ctr"/>
            <a:r>
              <a:rPr lang="en-US" sz="2400" dirty="0">
                <a:solidFill>
                  <a:schemeClr val="accent5">
                    <a:lumMod val="75000"/>
                  </a:schemeClr>
                </a:solidFill>
              </a:rPr>
              <a:t>Blockchain helps people know where there money is going, and to what purpose.</a:t>
            </a:r>
          </a:p>
        </p:txBody>
      </p:sp>
      <p:sp>
        <p:nvSpPr>
          <p:cNvPr id="13" name="TextBox 12">
            <a:extLst>
              <a:ext uri="{FF2B5EF4-FFF2-40B4-BE49-F238E27FC236}">
                <a16:creationId xmlns:a16="http://schemas.microsoft.com/office/drawing/2014/main" id="{4A7C83B3-F695-4C1D-8921-B480ECE78F7C}"/>
              </a:ext>
            </a:extLst>
          </p:cNvPr>
          <p:cNvSpPr txBox="1"/>
          <p:nvPr/>
        </p:nvSpPr>
        <p:spPr>
          <a:xfrm>
            <a:off x="2514600" y="6155748"/>
            <a:ext cx="7155872" cy="523220"/>
          </a:xfrm>
          <a:prstGeom prst="rect">
            <a:avLst/>
          </a:prstGeom>
          <a:noFill/>
        </p:spPr>
        <p:txBody>
          <a:bodyPr wrap="square">
            <a:spAutoFit/>
          </a:bodyPr>
          <a:lstStyle/>
          <a:p>
            <a:pPr algn="ctr"/>
            <a:r>
              <a:rPr lang="en-US" sz="2800" dirty="0"/>
              <a:t>Efficient, Low Cost &amp; Transparent Governance </a:t>
            </a:r>
          </a:p>
        </p:txBody>
      </p:sp>
      <p:pic>
        <p:nvPicPr>
          <p:cNvPr id="12" name="Picture 11">
            <a:extLst>
              <a:ext uri="{FF2B5EF4-FFF2-40B4-BE49-F238E27FC236}">
                <a16:creationId xmlns:a16="http://schemas.microsoft.com/office/drawing/2014/main" id="{AA0A96AA-E8F8-4C28-AEB6-95FE21D4296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4" name="Google Shape;56;p13">
            <a:extLst>
              <a:ext uri="{FF2B5EF4-FFF2-40B4-BE49-F238E27FC236}">
                <a16:creationId xmlns:a16="http://schemas.microsoft.com/office/drawing/2014/main" id="{2ED8174B-518E-46B2-84DA-0F1A1AA68515}"/>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56602674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Halal Supply Chains</a:t>
            </a:r>
            <a:endParaRPr lang="en-US" sz="3600" i="1" dirty="0"/>
          </a:p>
        </p:txBody>
      </p:sp>
      <p:sp>
        <p:nvSpPr>
          <p:cNvPr id="11" name="TextBox 10">
            <a:extLst>
              <a:ext uri="{FF2B5EF4-FFF2-40B4-BE49-F238E27FC236}">
                <a16:creationId xmlns:a16="http://schemas.microsoft.com/office/drawing/2014/main" id="{9E4BA61B-D3AA-4B6F-91A9-476F6F4E2365}"/>
              </a:ext>
            </a:extLst>
          </p:cNvPr>
          <p:cNvSpPr txBox="1"/>
          <p:nvPr/>
        </p:nvSpPr>
        <p:spPr>
          <a:xfrm>
            <a:off x="1987259" y="1925410"/>
            <a:ext cx="8217477" cy="461665"/>
          </a:xfrm>
          <a:prstGeom prst="rect">
            <a:avLst/>
          </a:prstGeom>
          <a:noFill/>
        </p:spPr>
        <p:txBody>
          <a:bodyPr wrap="square">
            <a:spAutoFit/>
          </a:bodyPr>
          <a:lstStyle/>
          <a:p>
            <a:pPr algn="ctr"/>
            <a:r>
              <a:rPr lang="en-US" sz="2400" dirty="0">
                <a:solidFill>
                  <a:schemeClr val="accent5">
                    <a:lumMod val="75000"/>
                  </a:schemeClr>
                </a:solidFill>
              </a:rPr>
              <a:t>Food, Cosmetics, Home Care, Pharmaceuticals</a:t>
            </a:r>
          </a:p>
        </p:txBody>
      </p:sp>
      <p:sp>
        <p:nvSpPr>
          <p:cNvPr id="13" name="TextBox 12">
            <a:extLst>
              <a:ext uri="{FF2B5EF4-FFF2-40B4-BE49-F238E27FC236}">
                <a16:creationId xmlns:a16="http://schemas.microsoft.com/office/drawing/2014/main" id="{4A7C83B3-F695-4C1D-8921-B480ECE78F7C}"/>
              </a:ext>
            </a:extLst>
          </p:cNvPr>
          <p:cNvSpPr txBox="1"/>
          <p:nvPr/>
        </p:nvSpPr>
        <p:spPr>
          <a:xfrm>
            <a:off x="0" y="5499161"/>
            <a:ext cx="12192000" cy="523220"/>
          </a:xfrm>
          <a:prstGeom prst="rect">
            <a:avLst/>
          </a:prstGeom>
          <a:noFill/>
        </p:spPr>
        <p:txBody>
          <a:bodyPr wrap="square">
            <a:spAutoFit/>
          </a:bodyPr>
          <a:lstStyle/>
          <a:p>
            <a:pPr algn="ctr"/>
            <a:r>
              <a:rPr lang="en-US" sz="2800" dirty="0"/>
              <a:t>Provenance, Trackability, Seamlessness &amp; Sustainability</a:t>
            </a:r>
          </a:p>
        </p:txBody>
      </p:sp>
      <p:pic>
        <p:nvPicPr>
          <p:cNvPr id="4098" name="Picture 2" descr="Blockchain Platform Will Revolutionize Agri-Food Supply Chains | by Dr.  Sheetal Menon | LinkedIn">
            <a:extLst>
              <a:ext uri="{FF2B5EF4-FFF2-40B4-BE49-F238E27FC236}">
                <a16:creationId xmlns:a16="http://schemas.microsoft.com/office/drawing/2014/main" id="{AFB9AECA-EA79-40D7-8946-0F3D597D45D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95586" y="2891271"/>
            <a:ext cx="6600825" cy="241935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67A026CF-BC05-4408-99D1-B0548AF3F2C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8" name="Google Shape;56;p13">
            <a:extLst>
              <a:ext uri="{FF2B5EF4-FFF2-40B4-BE49-F238E27FC236}">
                <a16:creationId xmlns:a16="http://schemas.microsoft.com/office/drawing/2014/main" id="{9102A4C2-7EC1-4712-892A-33D49F6A4896}"/>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8086295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20B560-6274-4BFA-9783-CB18B0295804}"/>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Written Commercial Agreements &amp; Contracts</a:t>
            </a:r>
          </a:p>
        </p:txBody>
      </p:sp>
      <p:sp>
        <p:nvSpPr>
          <p:cNvPr id="10" name="Rectangle 9">
            <a:extLst>
              <a:ext uri="{FF2B5EF4-FFF2-40B4-BE49-F238E27FC236}">
                <a16:creationId xmlns:a16="http://schemas.microsoft.com/office/drawing/2014/main" id="{426E53D8-4B60-45E8-90FA-687AEF5EB41A}"/>
              </a:ext>
            </a:extLst>
          </p:cNvPr>
          <p:cNvSpPr/>
          <p:nvPr/>
        </p:nvSpPr>
        <p:spPr>
          <a:xfrm>
            <a:off x="0" y="5652206"/>
            <a:ext cx="12192000" cy="584775"/>
          </a:xfrm>
          <a:prstGeom prst="rect">
            <a:avLst/>
          </a:prstGeom>
        </p:spPr>
        <p:txBody>
          <a:bodyPr wrap="square">
            <a:spAutoFit/>
          </a:bodyPr>
          <a:lstStyle/>
          <a:p>
            <a:pPr marL="285750" indent="-285750" algn="ctr">
              <a:buFont typeface="Arial" panose="020B0604020202020204" pitchFamily="34" charset="0"/>
              <a:buChar char="•"/>
            </a:pPr>
            <a:r>
              <a:rPr lang="en-US" sz="1600" b="1" dirty="0">
                <a:latin typeface="+mj-lt"/>
              </a:rPr>
              <a:t>Smart contracts are self-executing contracts that have the terms and conditions of the agreement written into lines of code. </a:t>
            </a:r>
          </a:p>
          <a:p>
            <a:pPr marL="285750" indent="-285750" algn="ctr">
              <a:buFont typeface="Arial" panose="020B0604020202020204" pitchFamily="34" charset="0"/>
              <a:buChar char="•"/>
            </a:pPr>
            <a:r>
              <a:rPr lang="en-US" sz="1600" dirty="0">
                <a:latin typeface="+mj-lt"/>
              </a:rPr>
              <a:t>The code exists across a distributed, decentralized blockchain network, cutting out the need for third parties to administer the contract.</a:t>
            </a:r>
          </a:p>
        </p:txBody>
      </p:sp>
      <p:sp>
        <p:nvSpPr>
          <p:cNvPr id="12" name="TextBox 11">
            <a:extLst>
              <a:ext uri="{FF2B5EF4-FFF2-40B4-BE49-F238E27FC236}">
                <a16:creationId xmlns:a16="http://schemas.microsoft.com/office/drawing/2014/main" id="{5B082435-2FF6-42B1-91A9-4B76394C79BB}"/>
              </a:ext>
            </a:extLst>
          </p:cNvPr>
          <p:cNvSpPr txBox="1"/>
          <p:nvPr/>
        </p:nvSpPr>
        <p:spPr>
          <a:xfrm>
            <a:off x="280554" y="1831314"/>
            <a:ext cx="11630891" cy="369332"/>
          </a:xfrm>
          <a:prstGeom prst="rect">
            <a:avLst/>
          </a:prstGeom>
          <a:noFill/>
        </p:spPr>
        <p:txBody>
          <a:bodyPr wrap="square">
            <a:spAutoFit/>
          </a:bodyPr>
          <a:lstStyle/>
          <a:p>
            <a:pPr algn="ctr"/>
            <a:r>
              <a:rPr lang="en-US" dirty="0">
                <a:solidFill>
                  <a:schemeClr val="accent5">
                    <a:lumMod val="75000"/>
                  </a:schemeClr>
                </a:solidFill>
              </a:rPr>
              <a:t>The Quranic verses (Surah Al-Baqarah: 282–283) enjoin Muslims to put contracts in writing for fairness and accountability. </a:t>
            </a:r>
          </a:p>
        </p:txBody>
      </p:sp>
      <p:pic>
        <p:nvPicPr>
          <p:cNvPr id="1026" name="Picture 2" descr="What are smart contracts on the blockchain? - Tallyfy">
            <a:extLst>
              <a:ext uri="{FF2B5EF4-FFF2-40B4-BE49-F238E27FC236}">
                <a16:creationId xmlns:a16="http://schemas.microsoft.com/office/drawing/2014/main" id="{FE45AAC5-E8B8-4C36-913C-01BEB02C2B7D}"/>
              </a:ext>
            </a:extLst>
          </p:cNvPr>
          <p:cNvPicPr>
            <a:picLocks noChangeAspect="1" noChangeArrowheads="1"/>
          </p:cNvPicPr>
          <p:nvPr/>
        </p:nvPicPr>
        <p:blipFill>
          <a:blip r:embed="rId3"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652260" y="2565041"/>
            <a:ext cx="5249285" cy="295310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4F524C8-B620-4A92-BE1B-D79023B675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8" name="Google Shape;56;p13">
            <a:extLst>
              <a:ext uri="{FF2B5EF4-FFF2-40B4-BE49-F238E27FC236}">
                <a16:creationId xmlns:a16="http://schemas.microsoft.com/office/drawing/2014/main" id="{792F52C8-4056-4E59-B90F-116324EBAEC2}"/>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04418986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AF20B560-6274-4BFA-9783-CB18B0295804}"/>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Smart Contracts for Automated Shariah Compliance</a:t>
            </a:r>
          </a:p>
        </p:txBody>
      </p:sp>
      <p:sp>
        <p:nvSpPr>
          <p:cNvPr id="11" name="Rectangle 10">
            <a:extLst>
              <a:ext uri="{FF2B5EF4-FFF2-40B4-BE49-F238E27FC236}">
                <a16:creationId xmlns:a16="http://schemas.microsoft.com/office/drawing/2014/main" id="{F47BD74D-19DF-4F23-9937-FAAAE272412B}"/>
              </a:ext>
            </a:extLst>
          </p:cNvPr>
          <p:cNvSpPr/>
          <p:nvPr/>
        </p:nvSpPr>
        <p:spPr>
          <a:xfrm>
            <a:off x="0" y="1180524"/>
            <a:ext cx="12191999" cy="369332"/>
          </a:xfrm>
          <a:prstGeom prst="rect">
            <a:avLst/>
          </a:prstGeom>
        </p:spPr>
        <p:txBody>
          <a:bodyPr wrap="square">
            <a:spAutoFit/>
          </a:bodyPr>
          <a:lstStyle/>
          <a:p>
            <a:pPr marL="285750" indent="-285750" algn="ctr">
              <a:buFont typeface="Arial" panose="020B0604020202020204" pitchFamily="34" charset="0"/>
              <a:buChar char="•"/>
            </a:pPr>
            <a:r>
              <a:rPr lang="en-US" b="1" dirty="0">
                <a:solidFill>
                  <a:schemeClr val="accent5">
                    <a:lumMod val="75000"/>
                  </a:schemeClr>
                </a:solidFill>
                <a:latin typeface="+mj-lt"/>
              </a:rPr>
              <a:t>Create Sharia-compliant financial products and automate the entire contractual process for Islamic institutions.</a:t>
            </a:r>
          </a:p>
        </p:txBody>
      </p:sp>
      <p:sp>
        <p:nvSpPr>
          <p:cNvPr id="7" name="Rectangle 6">
            <a:extLst>
              <a:ext uri="{FF2B5EF4-FFF2-40B4-BE49-F238E27FC236}">
                <a16:creationId xmlns:a16="http://schemas.microsoft.com/office/drawing/2014/main" id="{E1AF108F-3EA6-445D-B3EE-756BE92139CB}"/>
              </a:ext>
            </a:extLst>
          </p:cNvPr>
          <p:cNvSpPr/>
          <p:nvPr/>
        </p:nvSpPr>
        <p:spPr>
          <a:xfrm>
            <a:off x="0" y="6201199"/>
            <a:ext cx="12192000" cy="584775"/>
          </a:xfrm>
          <a:prstGeom prst="rect">
            <a:avLst/>
          </a:prstGeom>
        </p:spPr>
        <p:txBody>
          <a:bodyPr wrap="square">
            <a:spAutoFit/>
          </a:bodyPr>
          <a:lstStyle/>
          <a:p>
            <a:pPr marL="285750" indent="-285750" algn="ctr">
              <a:buFont typeface="Arial" panose="020B0604020202020204" pitchFamily="34" charset="0"/>
              <a:buChar char="•"/>
            </a:pPr>
            <a:r>
              <a:rPr lang="en-US" sz="1600" dirty="0">
                <a:solidFill>
                  <a:srgbClr val="000099"/>
                </a:solidFill>
                <a:latin typeface="+mj-lt"/>
              </a:rPr>
              <a:t>Easy to verify, immutable, and secure, also alleviate additional administrative and legal complexities and redundancies associated with Shariah compliant financial products.</a:t>
            </a:r>
          </a:p>
        </p:txBody>
      </p:sp>
      <p:pic>
        <p:nvPicPr>
          <p:cNvPr id="10" name="Picture 9">
            <a:extLst>
              <a:ext uri="{FF2B5EF4-FFF2-40B4-BE49-F238E27FC236}">
                <a16:creationId xmlns:a16="http://schemas.microsoft.com/office/drawing/2014/main" id="{B3B4E5A1-BD01-4D0B-824A-40D6A1EAA0F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 name="Picture 1">
            <a:extLst>
              <a:ext uri="{FF2B5EF4-FFF2-40B4-BE49-F238E27FC236}">
                <a16:creationId xmlns:a16="http://schemas.microsoft.com/office/drawing/2014/main" id="{A28FCAB1-5E70-492A-A436-EBF6C74FF982}"/>
              </a:ext>
            </a:extLst>
          </p:cNvPr>
          <p:cNvPicPr>
            <a:picLocks noChangeAspect="1"/>
          </p:cNvPicPr>
          <p:nvPr/>
        </p:nvPicPr>
        <p:blipFill>
          <a:blip r:embed="rId4">
            <a:grayscl/>
          </a:blip>
          <a:stretch>
            <a:fillRect/>
          </a:stretch>
        </p:blipFill>
        <p:spPr>
          <a:xfrm>
            <a:off x="2425709" y="1752867"/>
            <a:ext cx="7340581" cy="4298998"/>
          </a:xfrm>
          <a:prstGeom prst="rect">
            <a:avLst/>
          </a:prstGeom>
        </p:spPr>
      </p:pic>
      <p:pic>
        <p:nvPicPr>
          <p:cNvPr id="12" name="Google Shape;56;p13">
            <a:extLst>
              <a:ext uri="{FF2B5EF4-FFF2-40B4-BE49-F238E27FC236}">
                <a16:creationId xmlns:a16="http://schemas.microsoft.com/office/drawing/2014/main" id="{0E455693-BB99-4F9F-82D7-7E3A304CFD9A}"/>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67612963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2"/>
          <p:cNvSpPr txBox="1">
            <a:spLocks/>
          </p:cNvSpPr>
          <p:nvPr/>
        </p:nvSpPr>
        <p:spPr>
          <a:xfrm>
            <a:off x="2728912" y="4708479"/>
            <a:ext cx="6734175" cy="1460310"/>
          </a:xfrm>
          <a:prstGeom prst="rect">
            <a:avLst/>
          </a:prstGeom>
          <a:solidFill>
            <a:schemeClr val="bg2">
              <a:lumMod val="10000"/>
            </a:schemeClr>
          </a:solidFill>
        </p:spPr>
        <p:txBody>
          <a:bodyPr vert="horz" lIns="91440" tIns="45720" rIns="91440" bIns="45720" rtlCol="0">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US" dirty="0">
                <a:solidFill>
                  <a:schemeClr val="bg1"/>
                </a:solidFill>
              </a:rPr>
              <a:t>By using Blockchain based systems, the card could be obstructed from paying for wrongful purchases but allowed to pay for other items.</a:t>
            </a:r>
          </a:p>
          <a:p>
            <a:pPr marL="0" indent="0" algn="ctr">
              <a:buNone/>
            </a:pPr>
            <a:endParaRPr lang="en-US" dirty="0">
              <a:solidFill>
                <a:schemeClr val="bg1"/>
              </a:solidFill>
            </a:endParaRPr>
          </a:p>
        </p:txBody>
      </p:sp>
      <p:pic>
        <p:nvPicPr>
          <p:cNvPr id="2" name="Picture 1"/>
          <p:cNvPicPr>
            <a:picLocks noChangeAspect="1"/>
          </p:cNvPicPr>
          <p:nvPr/>
        </p:nvPicPr>
        <p:blipFill>
          <a:blip r:embed="rId3">
            <a:duotone>
              <a:prstClr val="black"/>
              <a:schemeClr val="accent3">
                <a:tint val="45000"/>
                <a:satMod val="400000"/>
              </a:schemeClr>
            </a:duotone>
          </a:blip>
          <a:stretch>
            <a:fillRect/>
          </a:stretch>
        </p:blipFill>
        <p:spPr>
          <a:xfrm>
            <a:off x="2728912" y="2181161"/>
            <a:ext cx="6734175" cy="2524125"/>
          </a:xfrm>
          <a:prstGeom prst="rect">
            <a:avLst/>
          </a:prstGeom>
        </p:spPr>
      </p:pic>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Islamic Credit Cards</a:t>
            </a:r>
          </a:p>
        </p:txBody>
      </p:sp>
      <p:pic>
        <p:nvPicPr>
          <p:cNvPr id="8" name="Picture 7">
            <a:extLst>
              <a:ext uri="{FF2B5EF4-FFF2-40B4-BE49-F238E27FC236}">
                <a16:creationId xmlns:a16="http://schemas.microsoft.com/office/drawing/2014/main" id="{21C73D15-715D-4D4A-A73F-FB23872AF24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Google Shape;56;p13">
            <a:extLst>
              <a:ext uri="{FF2B5EF4-FFF2-40B4-BE49-F238E27FC236}">
                <a16:creationId xmlns:a16="http://schemas.microsoft.com/office/drawing/2014/main" id="{CDA6EA77-CC62-442E-A72D-EA1D08FB6F73}"/>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9397733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Takaful (Islamic Insurance)</a:t>
            </a:r>
          </a:p>
        </p:txBody>
      </p:sp>
      <p:pic>
        <p:nvPicPr>
          <p:cNvPr id="5122" name="Picture 2" descr="4 ways Blockchain could Disrupt the Takaful Industry |">
            <a:extLst>
              <a:ext uri="{FF2B5EF4-FFF2-40B4-BE49-F238E27FC236}">
                <a16:creationId xmlns:a16="http://schemas.microsoft.com/office/drawing/2014/main" id="{2746D558-8BE7-4AAC-BEC9-5B70FAA46D09}"/>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2638051" y="3683577"/>
            <a:ext cx="6915893" cy="268951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F2A240DF-8DC1-4FDC-8A52-ECD60A470D20}"/>
              </a:ext>
            </a:extLst>
          </p:cNvPr>
          <p:cNvSpPr txBox="1"/>
          <p:nvPr/>
        </p:nvSpPr>
        <p:spPr>
          <a:xfrm>
            <a:off x="374071" y="1724167"/>
            <a:ext cx="11443855" cy="1754326"/>
          </a:xfrm>
          <a:prstGeom prst="rect">
            <a:avLst/>
          </a:prstGeom>
          <a:noFill/>
        </p:spPr>
        <p:txBody>
          <a:bodyPr wrap="square">
            <a:spAutoFit/>
          </a:bodyPr>
          <a:lstStyle/>
          <a:p>
            <a:r>
              <a:rPr lang="en-US" b="1" dirty="0">
                <a:solidFill>
                  <a:srgbClr val="002060"/>
                </a:solidFill>
              </a:rPr>
              <a:t>Blockchain can be used as a cross-industry, distributed registry with external data and customer data to: </a:t>
            </a:r>
          </a:p>
          <a:p>
            <a:r>
              <a:rPr lang="en-US" dirty="0"/>
              <a:t>– Confirm authenticity, ownership, and origin of goods as well as the legitimacy of documents (e.g., medical reports) </a:t>
            </a:r>
          </a:p>
          <a:p>
            <a:r>
              <a:rPr lang="en-US" dirty="0"/>
              <a:t>– Check for police reports indicating theft, claims history as well as a person’s verified identity and expose patterns of deception related to a person or identity </a:t>
            </a:r>
          </a:p>
          <a:p>
            <a:r>
              <a:rPr lang="en-US" dirty="0"/>
              <a:t>– Proof of date and time stamps of policy issuance or purchase of a product/ asset </a:t>
            </a:r>
          </a:p>
          <a:p>
            <a:r>
              <a:rPr lang="en-US" dirty="0"/>
              <a:t>– Validate ownership and site changes</a:t>
            </a:r>
          </a:p>
        </p:txBody>
      </p:sp>
      <p:pic>
        <p:nvPicPr>
          <p:cNvPr id="10" name="Picture 9">
            <a:extLst>
              <a:ext uri="{FF2B5EF4-FFF2-40B4-BE49-F238E27FC236}">
                <a16:creationId xmlns:a16="http://schemas.microsoft.com/office/drawing/2014/main" id="{0D67A9DF-CE5B-4C86-A7D1-0B754095B566}"/>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1" name="Google Shape;56;p13">
            <a:extLst>
              <a:ext uri="{FF2B5EF4-FFF2-40B4-BE49-F238E27FC236}">
                <a16:creationId xmlns:a16="http://schemas.microsoft.com/office/drawing/2014/main" id="{95702068-5468-4B09-988B-727AF6CD16A5}"/>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4885610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Takaful </a:t>
            </a:r>
            <a:r>
              <a:rPr lang="en-US" sz="7200" b="1" dirty="0">
                <a:solidFill>
                  <a:schemeClr val="bg1"/>
                </a:solidFill>
              </a:rPr>
              <a:t>Powered</a:t>
            </a:r>
            <a:r>
              <a:rPr lang="en-US" b="1" dirty="0">
                <a:solidFill>
                  <a:schemeClr val="bg1"/>
                </a:solidFill>
              </a:rPr>
              <a:t> by </a:t>
            </a:r>
            <a:r>
              <a:rPr lang="en-US" sz="7200" b="1" dirty="0">
                <a:solidFill>
                  <a:schemeClr val="bg1"/>
                </a:solidFill>
              </a:rPr>
              <a:t>Blockchain</a:t>
            </a:r>
            <a:endParaRPr lang="en-US" b="1" dirty="0">
              <a:solidFill>
                <a:schemeClr val="bg1"/>
              </a:solidFill>
            </a:endParaRP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4</a:t>
            </a:r>
            <a:endParaRPr lang="en-US" dirty="0">
              <a:solidFill>
                <a:schemeClr val="bg2">
                  <a:lumMod val="75000"/>
                </a:schemeClr>
              </a:solidFill>
            </a:endParaRPr>
          </a:p>
        </p:txBody>
      </p:sp>
      <p:sp>
        <p:nvSpPr>
          <p:cNvPr id="8" name="Subtitle 2">
            <a:extLst>
              <a:ext uri="{FF2B5EF4-FFF2-40B4-BE49-F238E27FC236}">
                <a16:creationId xmlns:a16="http://schemas.microsoft.com/office/drawing/2014/main" id="{A1787F34-2CFB-4D4D-87B7-E457DF40297D}"/>
              </a:ext>
            </a:extLst>
          </p:cNvPr>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800" dirty="0">
              <a:solidFill>
                <a:schemeClr val="bg1"/>
              </a:solidFill>
            </a:endParaRPr>
          </a:p>
          <a:p>
            <a:r>
              <a:rPr lang="en-US" sz="3600" dirty="0">
                <a:solidFill>
                  <a:schemeClr val="bg1"/>
                </a:solidFill>
              </a:rPr>
              <a:t>Blockchain Trailblazers in </a:t>
            </a:r>
          </a:p>
          <a:p>
            <a:r>
              <a:rPr lang="en-US" sz="3600" dirty="0">
                <a:solidFill>
                  <a:schemeClr val="bg1"/>
                </a:solidFill>
              </a:rPr>
              <a:t>Islamic Banking &amp; Takaful Industry</a:t>
            </a:r>
            <a:endParaRPr lang="en-US" dirty="0">
              <a:solidFill>
                <a:schemeClr val="bg1"/>
              </a:solidFill>
            </a:endParaRPr>
          </a:p>
        </p:txBody>
      </p:sp>
      <p:pic>
        <p:nvPicPr>
          <p:cNvPr id="14" name="Picture 13">
            <a:extLst>
              <a:ext uri="{FF2B5EF4-FFF2-40B4-BE49-F238E27FC236}">
                <a16:creationId xmlns:a16="http://schemas.microsoft.com/office/drawing/2014/main" id="{846354CE-4275-4131-B257-3D40EC353C6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9" name="Google Shape;56;p13">
            <a:extLst>
              <a:ext uri="{FF2B5EF4-FFF2-40B4-BE49-F238E27FC236}">
                <a16:creationId xmlns:a16="http://schemas.microsoft.com/office/drawing/2014/main" id="{792AAB75-4846-4419-A748-E863604BF2B3}"/>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206439882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Table 9"/>
          <p:cNvGraphicFramePr>
            <a:graphicFrameLocks noGrp="1"/>
          </p:cNvGraphicFramePr>
          <p:nvPr>
            <p:extLst>
              <p:ext uri="{D42A27DB-BD31-4B8C-83A1-F6EECF244321}">
                <p14:modId xmlns:p14="http://schemas.microsoft.com/office/powerpoint/2010/main" val="1048923047"/>
              </p:ext>
            </p:extLst>
          </p:nvPr>
        </p:nvGraphicFramePr>
        <p:xfrm>
          <a:off x="518615" y="1538534"/>
          <a:ext cx="11136573" cy="101092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dirty="0"/>
                        <a:t>Watania</a:t>
                      </a:r>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Managing the recovery process for motor claims from other insurance companies.</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Bringing down the time and material involved in processing such transactions.</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7" name="Rectangle 6">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Watania  </a:t>
            </a:r>
          </a:p>
        </p:txBody>
      </p:sp>
      <p:pic>
        <p:nvPicPr>
          <p:cNvPr id="11" name="Picture 10">
            <a:extLst>
              <a:ext uri="{FF2B5EF4-FFF2-40B4-BE49-F238E27FC236}">
                <a16:creationId xmlns:a16="http://schemas.microsoft.com/office/drawing/2014/main" id="{9710098C-C370-4CA5-9A80-542640DA35D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2" name="Google Shape;56;p13">
            <a:extLst>
              <a:ext uri="{FF2B5EF4-FFF2-40B4-BE49-F238E27FC236}">
                <a16:creationId xmlns:a16="http://schemas.microsoft.com/office/drawing/2014/main" id="{3FEAACFA-B3FE-4936-95B8-72453720CF0A}"/>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pic>
        <p:nvPicPr>
          <p:cNvPr id="2" name="Picture 2" descr="TAKAFUL 1">
            <a:extLst>
              <a:ext uri="{FF2B5EF4-FFF2-40B4-BE49-F238E27FC236}">
                <a16:creationId xmlns:a16="http://schemas.microsoft.com/office/drawing/2014/main" id="{678EB881-E276-4FBA-6B85-F65B2FB3F06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10205" y="3807372"/>
            <a:ext cx="4061585" cy="2791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55413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able 7"/>
          <p:cNvGraphicFramePr>
            <a:graphicFrameLocks noGrp="1"/>
          </p:cNvGraphicFramePr>
          <p:nvPr>
            <p:extLst>
              <p:ext uri="{D42A27DB-BD31-4B8C-83A1-F6EECF244321}">
                <p14:modId xmlns:p14="http://schemas.microsoft.com/office/powerpoint/2010/main" val="1254084868"/>
              </p:ext>
            </p:extLst>
          </p:nvPr>
        </p:nvGraphicFramePr>
        <p:xfrm>
          <a:off x="518615" y="1552182"/>
          <a:ext cx="11136573" cy="182880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dirty="0"/>
                        <a:t>Aman Insurance, National Insurance Company, Al Wathba Insurance, Noor Takaful, Oriental Insurance</a:t>
                      </a:r>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dirty="0"/>
                        <a:t>By using blockchain, parties can share the data, doing away with the need for reconciliation. </a:t>
                      </a:r>
                    </a:p>
                    <a:p>
                      <a:pPr marL="285750" indent="-285750">
                        <a:buFont typeface="Arial" panose="020B0604020202020204" pitchFamily="34" charset="0"/>
                        <a:buChar char="•"/>
                      </a:pPr>
                      <a:r>
                        <a:rPr lang="en-US" dirty="0"/>
                        <a:t>Insurance tasks are reported on their system in real-time. Each action is recorded immutably on the blockchain, so any policy changes are accountable and verifiable.</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12" name="Rectangle 11">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Addenda Blockchain Insurance Platform</a:t>
            </a:r>
          </a:p>
        </p:txBody>
      </p:sp>
      <p:pic>
        <p:nvPicPr>
          <p:cNvPr id="13" name="Picture 12">
            <a:extLst>
              <a:ext uri="{FF2B5EF4-FFF2-40B4-BE49-F238E27FC236}">
                <a16:creationId xmlns:a16="http://schemas.microsoft.com/office/drawing/2014/main" id="{817BD28C-331B-4873-AB53-A8DA9865EE7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0" name="Picture 9">
            <a:extLst>
              <a:ext uri="{FF2B5EF4-FFF2-40B4-BE49-F238E27FC236}">
                <a16:creationId xmlns:a16="http://schemas.microsoft.com/office/drawing/2014/main" id="{60817BCB-9172-47CC-849E-4802B2273333}"/>
              </a:ext>
            </a:extLst>
          </p:cNvPr>
          <p:cNvPicPr>
            <a:picLocks noChangeAspect="1"/>
          </p:cNvPicPr>
          <p:nvPr/>
        </p:nvPicPr>
        <p:blipFill>
          <a:blip r:embed="rId4"/>
          <a:stretch>
            <a:fillRect/>
          </a:stretch>
        </p:blipFill>
        <p:spPr>
          <a:xfrm>
            <a:off x="3810206" y="3807372"/>
            <a:ext cx="4061585" cy="2791541"/>
          </a:xfrm>
          <a:prstGeom prst="rect">
            <a:avLst/>
          </a:prstGeom>
        </p:spPr>
      </p:pic>
      <p:pic>
        <p:nvPicPr>
          <p:cNvPr id="7" name="Google Shape;56;p13">
            <a:extLst>
              <a:ext uri="{FF2B5EF4-FFF2-40B4-BE49-F238E27FC236}">
                <a16:creationId xmlns:a16="http://schemas.microsoft.com/office/drawing/2014/main" id="{5D47A241-F0E0-43BE-9C66-130394E3A7B4}"/>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056177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0"/>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What’s In It</a:t>
            </a:r>
          </a:p>
        </p:txBody>
      </p:sp>
      <p:pic>
        <p:nvPicPr>
          <p:cNvPr id="10" name="Picture 2" descr="Business And Finance Icon Set 136667 - Download Free Vectors, Clipart  Graphics &amp; Vector Art">
            <a:extLst>
              <a:ext uri="{FF2B5EF4-FFF2-40B4-BE49-F238E27FC236}">
                <a16:creationId xmlns:a16="http://schemas.microsoft.com/office/drawing/2014/main" id="{F5C72223-C922-407D-B573-86BB4C399755}"/>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2825605" y="1641821"/>
            <a:ext cx="6540789" cy="4578870"/>
          </a:xfrm>
          <a:prstGeom prst="rect">
            <a:avLst/>
          </a:prstGeom>
          <a:noFill/>
          <a:extLst>
            <a:ext uri="{909E8E84-426E-40DD-AFC4-6F175D3DCCD1}">
              <a14:hiddenFill xmlns:a14="http://schemas.microsoft.com/office/drawing/2010/main">
                <a:solidFill>
                  <a:srgbClr val="FFFFFF"/>
                </a:solidFill>
              </a14:hiddenFill>
            </a:ext>
          </a:extLst>
        </p:spPr>
      </p:pic>
      <p:sp>
        <p:nvSpPr>
          <p:cNvPr id="2" name="Oval 1">
            <a:extLst>
              <a:ext uri="{FF2B5EF4-FFF2-40B4-BE49-F238E27FC236}">
                <a16:creationId xmlns:a16="http://schemas.microsoft.com/office/drawing/2014/main" id="{F77C0AFC-0806-4D3B-9CAE-189368083498}"/>
              </a:ext>
            </a:extLst>
          </p:cNvPr>
          <p:cNvSpPr/>
          <p:nvPr/>
        </p:nvSpPr>
        <p:spPr>
          <a:xfrm>
            <a:off x="6324599" y="4468091"/>
            <a:ext cx="1080655" cy="1330036"/>
          </a:xfrm>
          <a:prstGeom prst="ellipse">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Islamic Icons - Download Free Vector Icons | Noun Project">
            <a:extLst>
              <a:ext uri="{FF2B5EF4-FFF2-40B4-BE49-F238E27FC236}">
                <a16:creationId xmlns:a16="http://schemas.microsoft.com/office/drawing/2014/main" id="{02E29B32-1EFD-4F91-8F10-B8CD6CAB1F18}"/>
              </a:ext>
            </a:extLst>
          </p:cNvPr>
          <p:cNvPicPr>
            <a:picLocks noChangeAspect="1" noChangeArrowheads="1"/>
          </p:cNvPicPr>
          <p:nvPr/>
        </p:nvPicPr>
        <p:blipFill>
          <a:blip r:embed="rId4">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rot="19355644">
            <a:off x="6059615" y="4488331"/>
            <a:ext cx="1289560" cy="12895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3">
            <a:extLst>
              <a:ext uri="{FF2B5EF4-FFF2-40B4-BE49-F238E27FC236}">
                <a16:creationId xmlns:a16="http://schemas.microsoft.com/office/drawing/2014/main" id="{C946A852-6F1E-41E2-81F2-9E0707F19263}"/>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Picture 2" descr="Image result for blockchain png">
            <a:extLst>
              <a:ext uri="{FF2B5EF4-FFF2-40B4-BE49-F238E27FC236}">
                <a16:creationId xmlns:a16="http://schemas.microsoft.com/office/drawing/2014/main" id="{9934D9D8-96A0-48FB-9224-E93C80BE1B55}"/>
              </a:ext>
            </a:extLst>
          </p:cNvPr>
          <p:cNvPicPr>
            <a:picLocks noChangeAspect="1" noChangeArrowheads="1"/>
          </p:cNvPicPr>
          <p:nvPr/>
        </p:nvPicPr>
        <p:blipFill>
          <a:blip r:embed="rId6">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98418" y="1858748"/>
            <a:ext cx="9545782" cy="4562833"/>
          </a:xfrm>
          <a:prstGeom prst="rect">
            <a:avLst/>
          </a:prstGeom>
          <a:noFill/>
          <a:extLst>
            <a:ext uri="{909E8E84-426E-40DD-AFC4-6F175D3DCCD1}">
              <a14:hiddenFill xmlns:a14="http://schemas.microsoft.com/office/drawing/2010/main">
                <a:solidFill>
                  <a:srgbClr val="FFFFFF"/>
                </a:solidFill>
              </a14:hiddenFill>
            </a:ext>
          </a:extLst>
        </p:spPr>
      </p:pic>
      <p:pic>
        <p:nvPicPr>
          <p:cNvPr id="11" name="Google Shape;56;p13">
            <a:extLst>
              <a:ext uri="{FF2B5EF4-FFF2-40B4-BE49-F238E27FC236}">
                <a16:creationId xmlns:a16="http://schemas.microsoft.com/office/drawing/2014/main" id="{FE6153DC-366B-47BA-B472-C663AD590A06}"/>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579726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randombar(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308502595"/>
              </p:ext>
            </p:extLst>
          </p:nvPr>
        </p:nvGraphicFramePr>
        <p:xfrm>
          <a:off x="518615" y="1538534"/>
          <a:ext cx="11136573" cy="183388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SPL, MateSol &amp; BSV Blockchain</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dirty="0"/>
                        <a:t>The purpose of this solution is to automate the end-to-end claims handling process of motor claims by using the advanced technologies and bring digital transformation &amp; best practices to industry.</a:t>
                      </a:r>
                    </a:p>
                    <a:p>
                      <a:pPr marL="285750" indent="-285750">
                        <a:buFont typeface="Arial" panose="020B0604020202020204" pitchFamily="34" charset="0"/>
                        <a:buChar char="•"/>
                      </a:pPr>
                      <a:r>
                        <a:rPr lang="en-US" dirty="0"/>
                        <a:t>It is to improve customer satisfaction, reduce manual work and reduce trust deficiencies in process</a:t>
                      </a:r>
                      <a:r>
                        <a:rPr lang="en-US" sz="1800" b="0" i="0" kern="1200" dirty="0">
                          <a:solidFill>
                            <a:schemeClr val="tx1"/>
                          </a:solidFill>
                          <a:effectLst/>
                          <a:latin typeface="+mn-lt"/>
                          <a:ea typeface="+mn-ea"/>
                          <a:cs typeface="+mn-cs"/>
                        </a:rPr>
                        <a:t>.</a:t>
                      </a:r>
                      <a:endParaRPr lang="en-US" i="0" dirty="0"/>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Claimoto</a:t>
            </a:r>
          </a:p>
        </p:txBody>
      </p:sp>
      <p:pic>
        <p:nvPicPr>
          <p:cNvPr id="11" name="Picture 10">
            <a:extLst>
              <a:ext uri="{FF2B5EF4-FFF2-40B4-BE49-F238E27FC236}">
                <a16:creationId xmlns:a16="http://schemas.microsoft.com/office/drawing/2014/main" id="{311F6AEC-3436-4AF9-B31E-F798698D2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99E12331-D806-4908-A4D0-0390F34D1ABB}"/>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pic>
        <p:nvPicPr>
          <p:cNvPr id="2" name="Picture 1">
            <a:extLst>
              <a:ext uri="{FF2B5EF4-FFF2-40B4-BE49-F238E27FC236}">
                <a16:creationId xmlns:a16="http://schemas.microsoft.com/office/drawing/2014/main" id="{1B5C620D-0A8D-E76D-3DA7-3886CF1F94A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134147" y="4000641"/>
            <a:ext cx="1069553" cy="2406025"/>
          </a:xfrm>
          <a:prstGeom prst="rect">
            <a:avLst/>
          </a:prstGeom>
        </p:spPr>
      </p:pic>
      <p:pic>
        <p:nvPicPr>
          <p:cNvPr id="4" name="Picture 3">
            <a:extLst>
              <a:ext uri="{FF2B5EF4-FFF2-40B4-BE49-F238E27FC236}">
                <a16:creationId xmlns:a16="http://schemas.microsoft.com/office/drawing/2014/main" id="{2D7AFB2F-FB5C-B44D-793E-C241B661CA7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59526" y="4198877"/>
            <a:ext cx="2050545" cy="2086999"/>
          </a:xfrm>
          <a:prstGeom prst="rect">
            <a:avLst/>
          </a:prstGeom>
        </p:spPr>
      </p:pic>
      <p:pic>
        <p:nvPicPr>
          <p:cNvPr id="3" name="Picture 2">
            <a:extLst>
              <a:ext uri="{FF2B5EF4-FFF2-40B4-BE49-F238E27FC236}">
                <a16:creationId xmlns:a16="http://schemas.microsoft.com/office/drawing/2014/main" id="{A084282D-49FA-EAEF-8A2F-8FD884FC3BD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121399" y="4677207"/>
            <a:ext cx="3309199" cy="642259"/>
          </a:xfrm>
          <a:prstGeom prst="rect">
            <a:avLst/>
          </a:prstGeom>
        </p:spPr>
      </p:pic>
    </p:spTree>
    <p:extLst>
      <p:ext uri="{BB962C8B-B14F-4D97-AF65-F5344CB8AC3E}">
        <p14:creationId xmlns:p14="http://schemas.microsoft.com/office/powerpoint/2010/main" val="54461565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69809083"/>
              </p:ext>
            </p:extLst>
          </p:nvPr>
        </p:nvGraphicFramePr>
        <p:xfrm>
          <a:off x="518615" y="1538534"/>
          <a:ext cx="11136573" cy="210820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Al Hilal Bank, ADGM, Jibrel Network</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Al Hilal Bank has become the world’s first Islamic bank to use Blockchain technology for the resale and settlement of an Islamic Sukuk (Sharia-compliant bond). It was used to transact a secondary market deal in Al Hilal Bank’s $500m Senior Sukuk maturing in September 2023.</a:t>
                      </a:r>
                    </a:p>
                    <a:p>
                      <a:pPr marL="285750" indent="-285750">
                        <a:buFont typeface="Arial" panose="020B0604020202020204" pitchFamily="34" charset="0"/>
                        <a:buChar char="•"/>
                      </a:pPr>
                      <a:r>
                        <a:rPr lang="en-US" i="0" dirty="0"/>
                        <a:t>The advantages of using Blockchain range from safer transactions with robust Shariah compliance, to the unlocking of new opportunities.</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Smart Sukuks</a:t>
            </a:r>
          </a:p>
        </p:txBody>
      </p:sp>
      <p:pic>
        <p:nvPicPr>
          <p:cNvPr id="2" name="Picture 1">
            <a:extLst>
              <a:ext uri="{FF2B5EF4-FFF2-40B4-BE49-F238E27FC236}">
                <a16:creationId xmlns:a16="http://schemas.microsoft.com/office/drawing/2014/main" id="{0D982271-2C31-4DAB-B45A-37E2C3A9E7CE}"/>
              </a:ext>
            </a:extLst>
          </p:cNvPr>
          <p:cNvPicPr>
            <a:picLocks noChangeAspect="1"/>
          </p:cNvPicPr>
          <p:nvPr/>
        </p:nvPicPr>
        <p:blipFill>
          <a:blip r:embed="rId3"/>
          <a:stretch>
            <a:fillRect/>
          </a:stretch>
        </p:blipFill>
        <p:spPr>
          <a:xfrm>
            <a:off x="3810206" y="3807373"/>
            <a:ext cx="4061585" cy="2791541"/>
          </a:xfrm>
          <a:prstGeom prst="rect">
            <a:avLst/>
          </a:prstGeom>
        </p:spPr>
      </p:pic>
      <p:pic>
        <p:nvPicPr>
          <p:cNvPr id="10" name="Picture 9">
            <a:extLst>
              <a:ext uri="{FF2B5EF4-FFF2-40B4-BE49-F238E27FC236}">
                <a16:creationId xmlns:a16="http://schemas.microsoft.com/office/drawing/2014/main" id="{7D006E0A-7513-48E2-8089-972B070BA75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28FC7444-E4DF-41A2-B709-94F2A3141E74}"/>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72763698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925935508"/>
              </p:ext>
            </p:extLst>
          </p:nvPr>
        </p:nvGraphicFramePr>
        <p:xfrm>
          <a:off x="518615" y="1538534"/>
          <a:ext cx="11136573" cy="210820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Finterra</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b="0" i="0" dirty="0">
                          <a:solidFill>
                            <a:srgbClr val="06163A"/>
                          </a:solidFill>
                          <a:effectLst/>
                          <a:latin typeface="Rubik"/>
                        </a:rPr>
                        <a:t>It allows Waqf bodies, NGOs, Corporate CSRs, Trusts and other stakeholders with the opportunity to create or fund causes, submit project outlines / plans which are required to fund Waqf and/or Charitable projects and causes.</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Each project has its own Smart Contract standard under the ERC-777. These Smart Contracts are placed into a project fundraising which only can be started once all due diligence requirements have been passed.</a:t>
                      </a:r>
                      <a:endParaRPr lang="en-US" i="0" dirty="0"/>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Waqf Chain</a:t>
            </a:r>
          </a:p>
        </p:txBody>
      </p:sp>
      <p:pic>
        <p:nvPicPr>
          <p:cNvPr id="3074" name="Picture 2" descr="Main Logo">
            <a:extLst>
              <a:ext uri="{FF2B5EF4-FFF2-40B4-BE49-F238E27FC236}">
                <a16:creationId xmlns:a16="http://schemas.microsoft.com/office/drawing/2014/main" id="{B0A11E07-A3E5-427F-82FC-1B9618425F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3701" y="4433641"/>
            <a:ext cx="5486400" cy="177165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311F6AEC-3436-4AF9-B31E-F798698D23C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99E12331-D806-4908-A4D0-0390F34D1ABB}"/>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89417512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able 5"/>
          <p:cNvGraphicFramePr>
            <a:graphicFrameLocks noGrp="1"/>
          </p:cNvGraphicFramePr>
          <p:nvPr>
            <p:extLst>
              <p:ext uri="{D42A27DB-BD31-4B8C-83A1-F6EECF244321}">
                <p14:modId xmlns:p14="http://schemas.microsoft.com/office/powerpoint/2010/main" val="1893419191"/>
              </p:ext>
            </p:extLst>
          </p:nvPr>
        </p:nvGraphicFramePr>
        <p:xfrm>
          <a:off x="518615" y="1538534"/>
          <a:ext cx="11136573" cy="155956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Vostad, MateSol, PayScript</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Halalverse is an initiative to create an open space for acquiring and sharing knowledge free from temporal and spatial limitations.</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It is to feature all the Halal Web 3.0 projects and make them accessible for investment to the global Muslim community.</a:t>
                      </a:r>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Halalverse</a:t>
            </a:r>
          </a:p>
        </p:txBody>
      </p:sp>
      <p:pic>
        <p:nvPicPr>
          <p:cNvPr id="11" name="Picture 10">
            <a:extLst>
              <a:ext uri="{FF2B5EF4-FFF2-40B4-BE49-F238E27FC236}">
                <a16:creationId xmlns:a16="http://schemas.microsoft.com/office/drawing/2014/main" id="{311F6AEC-3436-4AF9-B31E-F798698D23C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99E12331-D806-4908-A4D0-0390F34D1ABB}"/>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pic>
        <p:nvPicPr>
          <p:cNvPr id="1026" name="Picture 2" descr="Halalverse | Web 3.0 for ESG | Web 3.0 for Impact | Halal Web 3.0">
            <a:extLst>
              <a:ext uri="{FF2B5EF4-FFF2-40B4-BE49-F238E27FC236}">
                <a16:creationId xmlns:a16="http://schemas.microsoft.com/office/drawing/2014/main" id="{06212657-79E9-06B3-88C9-4A50BF6F595C}"/>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860800" y="2565400"/>
            <a:ext cx="4470400" cy="4470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593707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Suspension Bridge PNG Image | Suspension bridge, Bridge clipart, Image">
            <a:extLst>
              <a:ext uri="{FF2B5EF4-FFF2-40B4-BE49-F238E27FC236}">
                <a16:creationId xmlns:a16="http://schemas.microsoft.com/office/drawing/2014/main" id="{E617B62F-8522-4900-B1AF-A619CFC4F909}"/>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562172" y="2833553"/>
            <a:ext cx="7067656" cy="4971825"/>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6" name="Table 5"/>
          <p:cNvGraphicFramePr>
            <a:graphicFrameLocks noGrp="1"/>
          </p:cNvGraphicFramePr>
          <p:nvPr>
            <p:extLst>
              <p:ext uri="{D42A27DB-BD31-4B8C-83A1-F6EECF244321}">
                <p14:modId xmlns:p14="http://schemas.microsoft.com/office/powerpoint/2010/main" val="3096740100"/>
              </p:ext>
            </p:extLst>
          </p:nvPr>
        </p:nvGraphicFramePr>
        <p:xfrm>
          <a:off x="518615" y="1538534"/>
          <a:ext cx="11136573" cy="1559560"/>
        </p:xfrm>
        <a:graphic>
          <a:graphicData uri="http://schemas.openxmlformats.org/drawingml/2006/table">
            <a:tbl>
              <a:tblPr firstRow="1" bandRow="1">
                <a:tableStyleId>{5940675A-B579-460E-94D1-54222C63F5DA}</a:tableStyleId>
              </a:tblPr>
              <a:tblGrid>
                <a:gridCol w="2374710">
                  <a:extLst>
                    <a:ext uri="{9D8B030D-6E8A-4147-A177-3AD203B41FA5}">
                      <a16:colId xmlns:a16="http://schemas.microsoft.com/office/drawing/2014/main" val="20000"/>
                    </a:ext>
                  </a:extLst>
                </a:gridCol>
                <a:gridCol w="8761863">
                  <a:extLst>
                    <a:ext uri="{9D8B030D-6E8A-4147-A177-3AD203B41FA5}">
                      <a16:colId xmlns:a16="http://schemas.microsoft.com/office/drawing/2014/main" val="20001"/>
                    </a:ext>
                  </a:extLst>
                </a:gridCol>
              </a:tblGrid>
              <a:tr h="370840">
                <a:tc>
                  <a:txBody>
                    <a:bodyPr/>
                    <a:lstStyle/>
                    <a:p>
                      <a:pPr algn="ctr"/>
                      <a:r>
                        <a:rPr lang="en-US" b="1" dirty="0">
                          <a:solidFill>
                            <a:schemeClr val="bg1"/>
                          </a:solidFill>
                        </a:rPr>
                        <a:t>Entities Involved</a:t>
                      </a:r>
                    </a:p>
                  </a:txBody>
                  <a:tcPr anchor="ctr">
                    <a:solidFill>
                      <a:schemeClr val="bg2">
                        <a:lumMod val="50000"/>
                      </a:schemeClr>
                    </a:solidFill>
                  </a:tcPr>
                </a:tc>
                <a:tc>
                  <a:txBody>
                    <a:bodyPr/>
                    <a:lstStyle/>
                    <a:p>
                      <a:r>
                        <a:rPr lang="en-US" sz="1800" b="0" i="0" kern="1200" dirty="0">
                          <a:solidFill>
                            <a:schemeClr val="tx1"/>
                          </a:solidFill>
                          <a:effectLst/>
                          <a:latin typeface="+mn-lt"/>
                          <a:ea typeface="+mn-ea"/>
                          <a:cs typeface="+mn-cs"/>
                        </a:rPr>
                        <a:t>MateSol &amp; BSV</a:t>
                      </a:r>
                      <a:endParaRPr lang="en-US" dirty="0"/>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b="1" dirty="0">
                          <a:solidFill>
                            <a:schemeClr val="bg1"/>
                          </a:solidFill>
                        </a:rPr>
                        <a:t>Features</a:t>
                      </a:r>
                    </a:p>
                  </a:txBody>
                  <a:tcPr anchor="ctr">
                    <a:solidFill>
                      <a:schemeClr val="bg2">
                        <a:lumMod val="50000"/>
                      </a:schemeClr>
                    </a:solidFill>
                  </a:tcPr>
                </a:tc>
                <a:tc>
                  <a:txBody>
                    <a:bodyPr/>
                    <a:lstStyle/>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InvoiceMate is designed to strengthen trust and automation at each point of the invoice processing &amp; financing process.</a:t>
                      </a:r>
                    </a:p>
                    <a:p>
                      <a:pPr marL="285750" indent="-285750">
                        <a:buFont typeface="Arial" panose="020B0604020202020204" pitchFamily="34" charset="0"/>
                        <a:buChar char="•"/>
                      </a:pPr>
                      <a:r>
                        <a:rPr lang="en-US" sz="1800" b="0" i="0" kern="1200" dirty="0">
                          <a:solidFill>
                            <a:schemeClr val="tx1"/>
                          </a:solidFill>
                          <a:effectLst/>
                          <a:latin typeface="+mn-lt"/>
                          <a:ea typeface="+mn-ea"/>
                          <a:cs typeface="+mn-cs"/>
                        </a:rPr>
                        <a:t>First of its kind application that enables conventional businesses to reach out to growing crypto liquidity for Invoice Financing which is third largest financing mean for businesses.</a:t>
                      </a:r>
                      <a:endParaRPr lang="en-US" i="0" dirty="0"/>
                    </a:p>
                  </a:txBody>
                  <a:tcPr>
                    <a:solidFill>
                      <a:schemeClr val="tx2">
                        <a:lumMod val="20000"/>
                        <a:lumOff val="80000"/>
                      </a:schemeClr>
                    </a:solidFill>
                  </a:tcPr>
                </a:tc>
                <a:extLst>
                  <a:ext uri="{0D108BD9-81ED-4DB2-BD59-A6C34878D82A}">
                    <a16:rowId xmlns:a16="http://schemas.microsoft.com/office/drawing/2014/main" val="10001"/>
                  </a:ext>
                </a:extLst>
              </a:tr>
            </a:tbl>
          </a:graphicData>
        </a:graphic>
      </p:graphicFrame>
      <p:sp>
        <p:nvSpPr>
          <p:cNvPr id="8" name="Rectangle 7">
            <a:extLst>
              <a:ext uri="{FF2B5EF4-FFF2-40B4-BE49-F238E27FC236}">
                <a16:creationId xmlns:a16="http://schemas.microsoft.com/office/drawing/2014/main" id="{815C4D10-A915-4C34-B710-2BC545B7CB01}"/>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a:t>
            </a:r>
          </a:p>
        </p:txBody>
      </p:sp>
      <p:pic>
        <p:nvPicPr>
          <p:cNvPr id="9" name="Picture 8">
            <a:extLst>
              <a:ext uri="{FF2B5EF4-FFF2-40B4-BE49-F238E27FC236}">
                <a16:creationId xmlns:a16="http://schemas.microsoft.com/office/drawing/2014/main" id="{BB42DA81-689C-4E73-85A4-F9D8DAB9C4BA}"/>
              </a:ext>
            </a:extLst>
          </p:cNvPr>
          <p:cNvPicPr>
            <a:picLocks noChangeAspect="1"/>
          </p:cNvPicPr>
          <p:nvPr/>
        </p:nvPicPr>
        <p:blipFill>
          <a:blip r:embed="rId4" cstate="print">
            <a:extLst>
              <a:ext uri="{BEBA8EAE-BF5A-486C-A8C5-ECC9F3942E4B}">
                <a14:imgProps xmlns:a14="http://schemas.microsoft.com/office/drawing/2010/main">
                  <a14:imgLayer r:embed="rId5">
                    <a14:imgEffect>
                      <a14:sharpenSoften amount="50000"/>
                    </a14:imgEffect>
                  </a14:imgLayer>
                </a14:imgProps>
              </a:ext>
              <a:ext uri="{28A0092B-C50C-407E-A947-70E740481C1C}">
                <a14:useLocalDpi xmlns:a14="http://schemas.microsoft.com/office/drawing/2010/main" val="0"/>
              </a:ext>
            </a:extLst>
          </a:blip>
          <a:stretch>
            <a:fillRect/>
          </a:stretch>
        </p:blipFill>
        <p:spPr>
          <a:xfrm>
            <a:off x="4757435" y="5966241"/>
            <a:ext cx="2500313" cy="379337"/>
          </a:xfrm>
          <a:prstGeom prst="rect">
            <a:avLst/>
          </a:prstGeom>
        </p:spPr>
      </p:pic>
      <p:sp>
        <p:nvSpPr>
          <p:cNvPr id="12" name="TextBox 11">
            <a:extLst>
              <a:ext uri="{FF2B5EF4-FFF2-40B4-BE49-F238E27FC236}">
                <a16:creationId xmlns:a16="http://schemas.microsoft.com/office/drawing/2014/main" id="{D5ABE5B3-0BEC-4E96-B001-32F7AFED325D}"/>
              </a:ext>
            </a:extLst>
          </p:cNvPr>
          <p:cNvSpPr txBox="1"/>
          <p:nvPr/>
        </p:nvSpPr>
        <p:spPr>
          <a:xfrm>
            <a:off x="3810000" y="4155883"/>
            <a:ext cx="4572000" cy="738664"/>
          </a:xfrm>
          <a:prstGeom prst="rect">
            <a:avLst/>
          </a:prstGeom>
          <a:noFill/>
        </p:spPr>
        <p:txBody>
          <a:bodyPr wrap="square">
            <a:spAutoFit/>
          </a:bodyPr>
          <a:lstStyle/>
          <a:p>
            <a:pPr algn="ctr"/>
            <a:r>
              <a:rPr lang="en-US" sz="1400" dirty="0">
                <a:solidFill>
                  <a:srgbClr val="7030A0"/>
                </a:solidFill>
                <a:latin typeface="Tenor Sans" panose="02000000000000000000" pitchFamily="2" charset="0"/>
                <a:ea typeface="Segoe UI Black" panose="020B0A02040204020203" pitchFamily="34" charset="0"/>
              </a:rPr>
              <a:t>A Bridge Connecting </a:t>
            </a:r>
          </a:p>
          <a:p>
            <a:pPr algn="ctr"/>
            <a:r>
              <a:rPr lang="en-US" sz="1400" dirty="0">
                <a:solidFill>
                  <a:srgbClr val="7030A0"/>
                </a:solidFill>
                <a:latin typeface="Tenor Sans" panose="02000000000000000000" pitchFamily="2" charset="0"/>
                <a:ea typeface="Segoe UI Black" panose="020B0A02040204020203" pitchFamily="34" charset="0"/>
              </a:rPr>
              <a:t>Conventional Businesses with </a:t>
            </a:r>
          </a:p>
          <a:p>
            <a:pPr algn="ctr"/>
            <a:r>
              <a:rPr lang="en-US" sz="1400" dirty="0">
                <a:solidFill>
                  <a:srgbClr val="7030A0"/>
                </a:solidFill>
                <a:latin typeface="Tenor Sans" panose="02000000000000000000" pitchFamily="2" charset="0"/>
                <a:ea typeface="Segoe UI Black" panose="020B0A02040204020203" pitchFamily="34" charset="0"/>
              </a:rPr>
              <a:t>Islamic Invoice Financing</a:t>
            </a:r>
            <a:endParaRPr lang="en-US" sz="1400" dirty="0">
              <a:solidFill>
                <a:srgbClr val="7030A0"/>
              </a:solidFill>
            </a:endParaRPr>
          </a:p>
        </p:txBody>
      </p:sp>
      <p:pic>
        <p:nvPicPr>
          <p:cNvPr id="13" name="Picture 16" descr="Business Icon – Free Download, PNG and Vector">
            <a:extLst>
              <a:ext uri="{FF2B5EF4-FFF2-40B4-BE49-F238E27FC236}">
                <a16:creationId xmlns:a16="http://schemas.microsoft.com/office/drawing/2014/main" id="{4145F046-F954-4A12-99FC-B26A1C0644F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037318" y="4282819"/>
            <a:ext cx="510062" cy="510062"/>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18" descr="Gold coins stack drawn - Transparent PNG &amp; SVG vector file">
            <a:extLst>
              <a:ext uri="{FF2B5EF4-FFF2-40B4-BE49-F238E27FC236}">
                <a16:creationId xmlns:a16="http://schemas.microsoft.com/office/drawing/2014/main" id="{17464BBF-CE14-41AE-A179-1B728DDC5168}"/>
              </a:ext>
            </a:extLst>
          </p:cNvPr>
          <p:cNvPicPr>
            <a:picLocks noChangeAspect="1" noChangeArrowheads="1"/>
          </p:cNvPicPr>
          <p:nvPr/>
        </p:nvPicPr>
        <p:blipFill>
          <a:blip r:embed="rId7" cstate="print">
            <a:duotone>
              <a:schemeClr val="bg2">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408422" y="4316428"/>
            <a:ext cx="1003037" cy="1003037"/>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16" descr="Business Icon – Free Download, PNG and Vector">
            <a:extLst>
              <a:ext uri="{FF2B5EF4-FFF2-40B4-BE49-F238E27FC236}">
                <a16:creationId xmlns:a16="http://schemas.microsoft.com/office/drawing/2014/main" id="{EB599CDF-1B8A-421C-96C1-6A44B507F3AA}"/>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783717" y="4772519"/>
            <a:ext cx="510062" cy="510062"/>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6" descr="Business Icon – Free Download, PNG and Vector">
            <a:extLst>
              <a:ext uri="{FF2B5EF4-FFF2-40B4-BE49-F238E27FC236}">
                <a16:creationId xmlns:a16="http://schemas.microsoft.com/office/drawing/2014/main" id="{60DF1FFD-A845-4F3D-A71C-99C22E2CBF15}"/>
              </a:ext>
            </a:extLst>
          </p:cNvPr>
          <p:cNvPicPr>
            <a:picLocks noChangeAspect="1" noChangeArrowheads="1"/>
          </p:cNvPicPr>
          <p:nvPr/>
        </p:nvPicPr>
        <p:blipFill>
          <a:blip r:embed="rId6" cstate="print">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299938" y="4678414"/>
            <a:ext cx="510062" cy="510062"/>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8">
            <a:extLst>
              <a:ext uri="{FF2B5EF4-FFF2-40B4-BE49-F238E27FC236}">
                <a16:creationId xmlns:a16="http://schemas.microsoft.com/office/drawing/2014/main" id="{01EB6D24-BBE7-4B70-96B8-FAAF6DA8AC70}"/>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0" name="Google Shape;56;p13">
            <a:extLst>
              <a:ext uri="{FF2B5EF4-FFF2-40B4-BE49-F238E27FC236}">
                <a16:creationId xmlns:a16="http://schemas.microsoft.com/office/drawing/2014/main" id="{39A05051-A42F-4BAC-817A-21BEE41B0D4A}"/>
              </a:ext>
            </a:extLst>
          </p:cNvPr>
          <p:cNvPicPr preferRelativeResize="0"/>
          <p:nvPr/>
        </p:nvPicPr>
        <p:blipFill>
          <a:blip r:embed="rId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5968447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Next Generation Invoicing Ecosystem</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Google Shape;56;p13">
            <a:extLst>
              <a:ext uri="{FF2B5EF4-FFF2-40B4-BE49-F238E27FC236}">
                <a16:creationId xmlns:a16="http://schemas.microsoft.com/office/drawing/2014/main" id="{C7D3BCEC-B206-49B3-8512-FB479420FF8F}"/>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pic>
        <p:nvPicPr>
          <p:cNvPr id="38" name="Picture 37">
            <a:extLst>
              <a:ext uri="{FF2B5EF4-FFF2-40B4-BE49-F238E27FC236}">
                <a16:creationId xmlns:a16="http://schemas.microsoft.com/office/drawing/2014/main" id="{A2BCF6AC-4E55-0ADF-0275-6A887FE3396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919" y="601934"/>
            <a:ext cx="10846161" cy="6256066"/>
          </a:xfrm>
          <a:prstGeom prst="rect">
            <a:avLst/>
          </a:prstGeom>
        </p:spPr>
      </p:pic>
    </p:spTree>
    <p:extLst>
      <p:ext uri="{BB962C8B-B14F-4D97-AF65-F5344CB8AC3E}">
        <p14:creationId xmlns:p14="http://schemas.microsoft.com/office/powerpoint/2010/main" val="19918760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Pro &amp; Lite Versions</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Picture 39">
            <a:extLst>
              <a:ext uri="{FF2B5EF4-FFF2-40B4-BE49-F238E27FC236}">
                <a16:creationId xmlns:a16="http://schemas.microsoft.com/office/drawing/2014/main" id="{100ABB8D-AFDC-4816-8EA0-1E9805D14810}"/>
              </a:ext>
            </a:extLst>
          </p:cNvPr>
          <p:cNvPicPr>
            <a:picLocks noChangeAspect="1"/>
          </p:cNvPicPr>
          <p:nvPr/>
        </p:nvPicPr>
        <p:blipFill>
          <a:blip r:embed="rId4"/>
          <a:stretch>
            <a:fillRect/>
          </a:stretch>
        </p:blipFill>
        <p:spPr>
          <a:xfrm rot="21385693">
            <a:off x="389822" y="1241491"/>
            <a:ext cx="2210821" cy="478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3" name="Picture 42">
            <a:extLst>
              <a:ext uri="{FF2B5EF4-FFF2-40B4-BE49-F238E27FC236}">
                <a16:creationId xmlns:a16="http://schemas.microsoft.com/office/drawing/2014/main" id="{FD0578E6-AA45-4733-8D58-1190A52CBBFA}"/>
              </a:ext>
            </a:extLst>
          </p:cNvPr>
          <p:cNvPicPr>
            <a:picLocks noChangeAspect="1"/>
          </p:cNvPicPr>
          <p:nvPr/>
        </p:nvPicPr>
        <p:blipFill>
          <a:blip r:embed="rId5"/>
          <a:stretch>
            <a:fillRect/>
          </a:stretch>
        </p:blipFill>
        <p:spPr>
          <a:xfrm rot="21417192">
            <a:off x="2575001" y="2000775"/>
            <a:ext cx="2269784" cy="478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4" name="Picture 43">
            <a:extLst>
              <a:ext uri="{FF2B5EF4-FFF2-40B4-BE49-F238E27FC236}">
                <a16:creationId xmlns:a16="http://schemas.microsoft.com/office/drawing/2014/main" id="{2D3681BA-213B-4E8B-8B05-1C4E26BF5503}"/>
              </a:ext>
            </a:extLst>
          </p:cNvPr>
          <p:cNvPicPr>
            <a:picLocks noChangeAspect="1"/>
          </p:cNvPicPr>
          <p:nvPr/>
        </p:nvPicPr>
        <p:blipFill>
          <a:blip r:embed="rId6"/>
          <a:stretch>
            <a:fillRect/>
          </a:stretch>
        </p:blipFill>
        <p:spPr>
          <a:xfrm rot="21436658">
            <a:off x="5088559" y="1331303"/>
            <a:ext cx="2210821" cy="47847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6" name="Picture 45">
            <a:extLst>
              <a:ext uri="{FF2B5EF4-FFF2-40B4-BE49-F238E27FC236}">
                <a16:creationId xmlns:a16="http://schemas.microsoft.com/office/drawing/2014/main" id="{07963FAD-68A2-44DB-A810-6865F17E534A}"/>
              </a:ext>
            </a:extLst>
          </p:cNvPr>
          <p:cNvPicPr>
            <a:picLocks noChangeAspect="1"/>
          </p:cNvPicPr>
          <p:nvPr/>
        </p:nvPicPr>
        <p:blipFill>
          <a:blip r:embed="rId7"/>
          <a:stretch>
            <a:fillRect/>
          </a:stretch>
        </p:blipFill>
        <p:spPr>
          <a:xfrm rot="21359026">
            <a:off x="7273739" y="1845652"/>
            <a:ext cx="2210821" cy="4784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47" name="Picture 46">
            <a:extLst>
              <a:ext uri="{FF2B5EF4-FFF2-40B4-BE49-F238E27FC236}">
                <a16:creationId xmlns:a16="http://schemas.microsoft.com/office/drawing/2014/main" id="{233ED707-E867-40FD-80B8-1877C44DB1C8}"/>
              </a:ext>
            </a:extLst>
          </p:cNvPr>
          <p:cNvPicPr>
            <a:picLocks noChangeAspect="1"/>
          </p:cNvPicPr>
          <p:nvPr/>
        </p:nvPicPr>
        <p:blipFill>
          <a:blip r:embed="rId8"/>
          <a:stretch>
            <a:fillRect/>
          </a:stretch>
        </p:blipFill>
        <p:spPr>
          <a:xfrm rot="21300865">
            <a:off x="9632066" y="1225167"/>
            <a:ext cx="2263069" cy="4784772"/>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0" name="Google Shape;56;p13">
            <a:extLst>
              <a:ext uri="{FF2B5EF4-FFF2-40B4-BE49-F238E27FC236}">
                <a16:creationId xmlns:a16="http://schemas.microsoft.com/office/drawing/2014/main" id="{24870C01-4C5E-4BB6-8722-66D5A54B6DDA}"/>
              </a:ext>
            </a:extLst>
          </p:cNvPr>
          <p:cNvPicPr preferRelativeResize="0"/>
          <p:nvPr/>
        </p:nvPicPr>
        <p:blipFill>
          <a:blip r:embed="rId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91683248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sp>
        <p:nvSpPr>
          <p:cNvPr id="35" name="Rectangle 34">
            <a:extLst>
              <a:ext uri="{FF2B5EF4-FFF2-40B4-BE49-F238E27FC236}">
                <a16:creationId xmlns:a16="http://schemas.microsoft.com/office/drawing/2014/main" id="{5FEF0830-42D3-4C99-A8B3-6C50591395F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Islamic Invoice Financing </a:t>
            </a:r>
          </a:p>
        </p:txBody>
      </p:sp>
      <p:pic>
        <p:nvPicPr>
          <p:cNvPr id="39" name="Picture 38">
            <a:extLst>
              <a:ext uri="{FF2B5EF4-FFF2-40B4-BE49-F238E27FC236}">
                <a16:creationId xmlns:a16="http://schemas.microsoft.com/office/drawing/2014/main" id="{6ECD5F4F-F999-48DE-A1E2-1784DD4DDA6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40" name="Google Shape;56;p13">
            <a:extLst>
              <a:ext uri="{FF2B5EF4-FFF2-40B4-BE49-F238E27FC236}">
                <a16:creationId xmlns:a16="http://schemas.microsoft.com/office/drawing/2014/main" id="{C7D3BCEC-B206-49B3-8512-FB479420FF8F}"/>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pic>
        <p:nvPicPr>
          <p:cNvPr id="43" name="Picture 42">
            <a:extLst>
              <a:ext uri="{FF2B5EF4-FFF2-40B4-BE49-F238E27FC236}">
                <a16:creationId xmlns:a16="http://schemas.microsoft.com/office/drawing/2014/main" id="{94FFC576-1A48-B415-C556-37FC2F10C9EA}"/>
              </a:ext>
            </a:extLst>
          </p:cNvPr>
          <p:cNvPicPr>
            <a:picLocks noChangeAspect="1"/>
          </p:cNvPicPr>
          <p:nvPr/>
        </p:nvPicPr>
        <p:blipFill>
          <a:blip r:embed="rId5"/>
          <a:stretch>
            <a:fillRect/>
          </a:stretch>
        </p:blipFill>
        <p:spPr>
          <a:xfrm>
            <a:off x="613608" y="582524"/>
            <a:ext cx="10625559" cy="5976877"/>
          </a:xfrm>
          <a:prstGeom prst="rect">
            <a:avLst/>
          </a:prstGeom>
        </p:spPr>
      </p:pic>
      <p:sp>
        <p:nvSpPr>
          <p:cNvPr id="44" name="TextBox 43">
            <a:extLst>
              <a:ext uri="{FF2B5EF4-FFF2-40B4-BE49-F238E27FC236}">
                <a16:creationId xmlns:a16="http://schemas.microsoft.com/office/drawing/2014/main" id="{0796BCC3-918F-67BA-290F-2399A66F9459}"/>
              </a:ext>
            </a:extLst>
          </p:cNvPr>
          <p:cNvSpPr txBox="1"/>
          <p:nvPr/>
        </p:nvSpPr>
        <p:spPr>
          <a:xfrm>
            <a:off x="519080" y="5444479"/>
            <a:ext cx="11059312" cy="830997"/>
          </a:xfrm>
          <a:prstGeom prst="rect">
            <a:avLst/>
          </a:prstGeom>
          <a:noFill/>
        </p:spPr>
        <p:txBody>
          <a:bodyPr wrap="square">
            <a:spAutoFit/>
          </a:bodyPr>
          <a:lstStyle/>
          <a:p>
            <a:pPr algn="ctr"/>
            <a:r>
              <a:rPr lang="en-US" sz="2400" dirty="0">
                <a:solidFill>
                  <a:srgbClr val="8B2855"/>
                </a:solidFill>
              </a:rPr>
              <a:t>InvoiceMate is building an entirely new ecosystem that provides shariah complaint liquidity to SMEs that are not able to get invoice financing from traditional institutions. </a:t>
            </a:r>
          </a:p>
        </p:txBody>
      </p:sp>
    </p:spTree>
    <p:extLst>
      <p:ext uri="{BB962C8B-B14F-4D97-AF65-F5344CB8AC3E}">
        <p14:creationId xmlns:p14="http://schemas.microsoft.com/office/powerpoint/2010/main" val="94106329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Home - Zindigi">
            <a:extLst>
              <a:ext uri="{FF2B5EF4-FFF2-40B4-BE49-F238E27FC236}">
                <a16:creationId xmlns:a16="http://schemas.microsoft.com/office/drawing/2014/main" id="{267EA38C-7463-3F43-BB84-CA91506C5C4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32120" y="3455762"/>
            <a:ext cx="3516853" cy="9662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515433B5-FB2C-1741-A0CB-DAE1930D910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1875" y="2231994"/>
            <a:ext cx="4200195" cy="79803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1127018B-13A3-9449-B792-49EFD0D7EA5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327299" y="2171237"/>
            <a:ext cx="3156378" cy="2080191"/>
          </a:xfrm>
          <a:prstGeom prst="rect">
            <a:avLst/>
          </a:prstGeom>
        </p:spPr>
      </p:pic>
      <p:sp>
        <p:nvSpPr>
          <p:cNvPr id="14" name="Plus Sign 6">
            <a:extLst>
              <a:ext uri="{FF2B5EF4-FFF2-40B4-BE49-F238E27FC236}">
                <a16:creationId xmlns:a16="http://schemas.microsoft.com/office/drawing/2014/main" id="{332DD6A8-F142-1647-A6A9-E9CADD4ACBCF}"/>
              </a:ext>
            </a:extLst>
          </p:cNvPr>
          <p:cNvSpPr/>
          <p:nvPr/>
        </p:nvSpPr>
        <p:spPr>
          <a:xfrm>
            <a:off x="5932738" y="2695517"/>
            <a:ext cx="914400" cy="9144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graphicFrame>
        <p:nvGraphicFramePr>
          <p:cNvPr id="2" name="Table 2">
            <a:extLst>
              <a:ext uri="{FF2B5EF4-FFF2-40B4-BE49-F238E27FC236}">
                <a16:creationId xmlns:a16="http://schemas.microsoft.com/office/drawing/2014/main" id="{A48D91BB-215A-E84F-A292-7C9D435AD895}"/>
              </a:ext>
            </a:extLst>
          </p:cNvPr>
          <p:cNvGraphicFramePr>
            <a:graphicFrameLocks noGrp="1"/>
          </p:cNvGraphicFramePr>
          <p:nvPr>
            <p:extLst>
              <p:ext uri="{D42A27DB-BD31-4B8C-83A1-F6EECF244321}">
                <p14:modId xmlns:p14="http://schemas.microsoft.com/office/powerpoint/2010/main" val="3750395960"/>
              </p:ext>
            </p:extLst>
          </p:nvPr>
        </p:nvGraphicFramePr>
        <p:xfrm>
          <a:off x="2032000" y="5239391"/>
          <a:ext cx="8127999" cy="640080"/>
        </p:xfrm>
        <a:graphic>
          <a:graphicData uri="http://schemas.openxmlformats.org/drawingml/2006/table">
            <a:tbl>
              <a:tblPr firstRow="1" bandRow="1">
                <a:tableStyleId>{5C22544A-7EE6-4342-B048-85BDC9FD1C3A}</a:tableStyleId>
              </a:tblPr>
              <a:tblGrid>
                <a:gridCol w="2709333">
                  <a:extLst>
                    <a:ext uri="{9D8B030D-6E8A-4147-A177-3AD203B41FA5}">
                      <a16:colId xmlns:a16="http://schemas.microsoft.com/office/drawing/2014/main" val="4017712034"/>
                    </a:ext>
                  </a:extLst>
                </a:gridCol>
                <a:gridCol w="2709333">
                  <a:extLst>
                    <a:ext uri="{9D8B030D-6E8A-4147-A177-3AD203B41FA5}">
                      <a16:colId xmlns:a16="http://schemas.microsoft.com/office/drawing/2014/main" val="3802276752"/>
                    </a:ext>
                  </a:extLst>
                </a:gridCol>
                <a:gridCol w="2709333">
                  <a:extLst>
                    <a:ext uri="{9D8B030D-6E8A-4147-A177-3AD203B41FA5}">
                      <a16:colId xmlns:a16="http://schemas.microsoft.com/office/drawing/2014/main" val="2272027615"/>
                    </a:ext>
                  </a:extLst>
                </a:gridCol>
              </a:tblGrid>
              <a:tr h="370840">
                <a:tc>
                  <a:txBody>
                    <a:bodyPr/>
                    <a:lstStyle/>
                    <a:p>
                      <a:pPr algn="ctr"/>
                      <a:r>
                        <a:rPr lang="en-AE" dirty="0"/>
                        <a:t>Integration as Payment Channel in InvoiceMate</a:t>
                      </a:r>
                    </a:p>
                  </a:txBody>
                  <a:tcPr>
                    <a:solidFill>
                      <a:srgbClr val="8B2855"/>
                    </a:solidFill>
                  </a:tcPr>
                </a:tc>
                <a:tc>
                  <a:txBody>
                    <a:bodyPr/>
                    <a:lstStyle/>
                    <a:p>
                      <a:pPr algn="ctr"/>
                      <a:r>
                        <a:rPr lang="en-AE" dirty="0"/>
                        <a:t>Collaboration for Trusted Invoice Financing </a:t>
                      </a:r>
                    </a:p>
                  </a:txBody>
                  <a:tcPr>
                    <a:solidFill>
                      <a:srgbClr val="7C0B3E"/>
                    </a:solidFill>
                  </a:tcPr>
                </a:tc>
                <a:tc>
                  <a:txBody>
                    <a:bodyPr/>
                    <a:lstStyle/>
                    <a:p>
                      <a:pPr algn="ctr"/>
                      <a:r>
                        <a:rPr lang="en-AE" dirty="0"/>
                        <a:t>Integration of InvoiceMate as Digital Payment System</a:t>
                      </a:r>
                    </a:p>
                  </a:txBody>
                  <a:tcPr>
                    <a:solidFill>
                      <a:srgbClr val="781944"/>
                    </a:solidFill>
                  </a:tcPr>
                </a:tc>
                <a:extLst>
                  <a:ext uri="{0D108BD9-81ED-4DB2-BD59-A6C34878D82A}">
                    <a16:rowId xmlns:a16="http://schemas.microsoft.com/office/drawing/2014/main" val="1283688134"/>
                  </a:ext>
                </a:extLst>
              </a:tr>
            </a:tbl>
          </a:graphicData>
        </a:graphic>
      </p:graphicFrame>
      <p:sp>
        <p:nvSpPr>
          <p:cNvPr id="15" name="Rectangle 14">
            <a:extLst>
              <a:ext uri="{FF2B5EF4-FFF2-40B4-BE49-F238E27FC236}">
                <a16:creationId xmlns:a16="http://schemas.microsoft.com/office/drawing/2014/main" id="{98CEBB3F-921C-8F46-BDE6-88082773A136}"/>
              </a:ext>
            </a:extLst>
          </p:cNvPr>
          <p:cNvSpPr/>
          <p:nvPr/>
        </p:nvSpPr>
        <p:spPr>
          <a:xfrm>
            <a:off x="3716215" y="4168321"/>
            <a:ext cx="1632758" cy="253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6" name="Rectangle 15">
            <a:extLst>
              <a:ext uri="{FF2B5EF4-FFF2-40B4-BE49-F238E27FC236}">
                <a16:creationId xmlns:a16="http://schemas.microsoft.com/office/drawing/2014/main" id="{13E4AE73-91FA-E5B7-DD4C-E5E4ECC8B6D6}"/>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Institutional Partnerships</a:t>
            </a:r>
          </a:p>
        </p:txBody>
      </p:sp>
      <p:pic>
        <p:nvPicPr>
          <p:cNvPr id="17" name="Picture 16">
            <a:extLst>
              <a:ext uri="{FF2B5EF4-FFF2-40B4-BE49-F238E27FC236}">
                <a16:creationId xmlns:a16="http://schemas.microsoft.com/office/drawing/2014/main" id="{3FABD467-3BEB-B2CF-6FBF-490F851E42C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8" name="Google Shape;56;p13">
            <a:extLst>
              <a:ext uri="{FF2B5EF4-FFF2-40B4-BE49-F238E27FC236}">
                <a16:creationId xmlns:a16="http://schemas.microsoft.com/office/drawing/2014/main" id="{FD69176E-A39C-4352-7638-CD3C697524AB}"/>
              </a:ext>
            </a:extLst>
          </p:cNvPr>
          <p:cNvPicPr preferRelativeResize="0"/>
          <p:nvPr/>
        </p:nvPicPr>
        <p:blipFill>
          <a:blip r:embed="rId6">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8437929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 name="Group 36"/>
          <p:cNvGrpSpPr/>
          <p:nvPr/>
        </p:nvGrpSpPr>
        <p:grpSpPr>
          <a:xfrm>
            <a:off x="5255951" y="2406313"/>
            <a:ext cx="3615197" cy="2880783"/>
            <a:chOff x="5947323" y="1772193"/>
            <a:chExt cx="5530081" cy="4140928"/>
          </a:xfrm>
        </p:grpSpPr>
        <p:sp>
          <p:nvSpPr>
            <p:cNvPr id="13" name="Google Shape;455;p52">
              <a:extLst>
                <a:ext uri="{FF2B5EF4-FFF2-40B4-BE49-F238E27FC236}">
                  <a16:creationId xmlns:a16="http://schemas.microsoft.com/office/drawing/2014/main" id="{7C82ECC4-46DA-48BC-95A0-4DF48E2A4998}"/>
                </a:ext>
              </a:extLst>
            </p:cNvPr>
            <p:cNvSpPr txBox="1">
              <a:spLocks/>
            </p:cNvSpPr>
            <p:nvPr/>
          </p:nvSpPr>
          <p:spPr>
            <a:xfrm>
              <a:off x="5947323" y="1808907"/>
              <a:ext cx="5530081" cy="559473"/>
            </a:xfrm>
            <a:prstGeom prst="rect">
              <a:avLst/>
            </a:prstGeom>
            <a:noFill/>
            <a:ln>
              <a:noFill/>
            </a:ln>
          </p:spPr>
          <p:txBody>
            <a:bodyPr spcFirstLastPara="1" wrap="square" lIns="121900" tIns="121900" rIns="121900" bIns="121900" anchor="ctr" anchorCtr="0">
              <a:noAutofit/>
            </a:bodyPr>
            <a:lstStyle>
              <a:defPPr marR="0" lvl="0" algn="l" rtl="0">
                <a:lnSpc>
                  <a:spcPct val="100000"/>
                </a:lnSpc>
                <a:spcBef>
                  <a:spcPts val="0"/>
                </a:spcBef>
                <a:spcAft>
                  <a:spcPts val="0"/>
                </a:spcAft>
              </a:defPPr>
              <a:lvl1pPr marL="457200" marR="0" lvl="0" indent="-342900" algn="l" rtl="0">
                <a:lnSpc>
                  <a:spcPct val="115000"/>
                </a:lnSpc>
                <a:spcBef>
                  <a:spcPts val="0"/>
                </a:spcBef>
                <a:spcAft>
                  <a:spcPts val="0"/>
                </a:spcAft>
                <a:buClr>
                  <a:srgbClr val="FFFFFF"/>
                </a:buClr>
                <a:buSzPts val="1800"/>
                <a:buFont typeface="Roboto Condensed Light"/>
                <a:buChar char="●"/>
                <a:defRPr sz="1800" b="0" i="0" u="none" strike="noStrike" cap="none">
                  <a:solidFill>
                    <a:srgbClr val="FFFFFF"/>
                  </a:solidFill>
                  <a:latin typeface="Roboto Condensed Light"/>
                  <a:ea typeface="Roboto Condensed Light"/>
                  <a:cs typeface="Roboto Condensed Light"/>
                  <a:sym typeface="Roboto Condensed Light"/>
                </a:defRPr>
              </a:lvl1pPr>
              <a:lvl2pPr marL="914400" marR="0" lvl="1"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2pPr>
              <a:lvl3pPr marL="1371600" marR="0" lvl="2"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3pPr>
              <a:lvl4pPr marL="1828800" marR="0" lvl="3"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4pPr>
              <a:lvl5pPr marL="2286000" marR="0" lvl="4"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5pPr>
              <a:lvl6pPr marL="2743200" marR="0" lvl="5"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6pPr>
              <a:lvl7pPr marL="3200400" marR="0" lvl="6"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7pPr>
              <a:lvl8pPr marL="3657600" marR="0" lvl="7" indent="-317500" algn="l" rtl="0">
                <a:lnSpc>
                  <a:spcPct val="115000"/>
                </a:lnSpc>
                <a:spcBef>
                  <a:spcPts val="1600"/>
                </a:spcBef>
                <a:spcAft>
                  <a:spcPts val="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8pPr>
              <a:lvl9pPr marL="4114800" marR="0" lvl="8" indent="-317500" algn="l" rtl="0">
                <a:lnSpc>
                  <a:spcPct val="115000"/>
                </a:lnSpc>
                <a:spcBef>
                  <a:spcPts val="1600"/>
                </a:spcBef>
                <a:spcAft>
                  <a:spcPts val="1600"/>
                </a:spcAft>
                <a:buClr>
                  <a:srgbClr val="FFFFFF"/>
                </a:buClr>
                <a:buSzPts val="1400"/>
                <a:buFont typeface="Roboto Condensed Light"/>
                <a:buChar char="■"/>
                <a:defRPr sz="1400" b="0" i="0" u="none" strike="noStrike" cap="none">
                  <a:solidFill>
                    <a:srgbClr val="FFFFFF"/>
                  </a:solidFill>
                  <a:latin typeface="Roboto Condensed Light"/>
                  <a:ea typeface="Roboto Condensed Light"/>
                  <a:cs typeface="Roboto Condensed Light"/>
                  <a:sym typeface="Roboto Condensed Light"/>
                </a:defRPr>
              </a:lvl9pPr>
            </a:lstStyle>
            <a:p>
              <a:pPr marL="0" indent="0" algn="ctr">
                <a:lnSpc>
                  <a:spcPct val="100000"/>
                </a:lnSpc>
                <a:spcAft>
                  <a:spcPts val="2133"/>
                </a:spcAft>
                <a:buClr>
                  <a:schemeClr val="dk1"/>
                </a:buClr>
                <a:buSzPts val="1100"/>
                <a:buNone/>
              </a:pPr>
              <a:endParaRPr lang="en-US" sz="1333" dirty="0">
                <a:solidFill>
                  <a:srgbClr val="7C0B3E"/>
                </a:solidFill>
                <a:latin typeface="Tenor Sans" panose="02000000000000000000" pitchFamily="2" charset="0"/>
              </a:endParaRPr>
            </a:p>
          </p:txBody>
        </p:sp>
        <p:pic>
          <p:nvPicPr>
            <p:cNvPr id="22" name="Picture 21"/>
            <p:cNvPicPr>
              <a:picLocks noChangeAspect="1"/>
            </p:cNvPicPr>
            <p:nvPr/>
          </p:nvPicPr>
          <p:blipFill>
            <a:blip r:embed="rId2"/>
            <a:stretch>
              <a:fillRect/>
            </a:stretch>
          </p:blipFill>
          <p:spPr>
            <a:xfrm>
              <a:off x="5947323" y="2547605"/>
              <a:ext cx="5530081" cy="3365516"/>
            </a:xfrm>
            <a:prstGeom prst="rect">
              <a:avLst/>
            </a:prstGeom>
          </p:spPr>
        </p:pic>
        <p:pic>
          <p:nvPicPr>
            <p:cNvPr id="23" name="Picture 22"/>
            <p:cNvPicPr>
              <a:picLocks noChangeAspect="1"/>
            </p:cNvPicPr>
            <p:nvPr/>
          </p:nvPicPr>
          <p:blipFill rotWithShape="1">
            <a:blip r:embed="rId3"/>
            <a:srcRect l="2972" t="8262"/>
            <a:stretch/>
          </p:blipFill>
          <p:spPr>
            <a:xfrm>
              <a:off x="5991497" y="1772193"/>
              <a:ext cx="1086939" cy="580263"/>
            </a:xfrm>
            <a:prstGeom prst="rect">
              <a:avLst/>
            </a:prstGeom>
          </p:spPr>
        </p:pic>
      </p:grpSp>
      <p:pic>
        <p:nvPicPr>
          <p:cNvPr id="24" name="Picture 23">
            <a:extLst>
              <a:ext uri="{FF2B5EF4-FFF2-40B4-BE49-F238E27FC236}">
                <a16:creationId xmlns:a16="http://schemas.microsoft.com/office/drawing/2014/main" id="{E8019C57-16A6-4600-8ECB-A6BE1316A15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82223" y="2708932"/>
            <a:ext cx="3678330" cy="2730540"/>
          </a:xfrm>
          <a:prstGeom prst="rect">
            <a:avLst/>
          </a:prstGeom>
        </p:spPr>
      </p:pic>
      <p:sp>
        <p:nvSpPr>
          <p:cNvPr id="3" name="Plus Sign 2">
            <a:extLst>
              <a:ext uri="{FF2B5EF4-FFF2-40B4-BE49-F238E27FC236}">
                <a16:creationId xmlns:a16="http://schemas.microsoft.com/office/drawing/2014/main" id="{EA734EE1-00BA-4B7A-BEE5-D1637C039EDB}"/>
              </a:ext>
            </a:extLst>
          </p:cNvPr>
          <p:cNvSpPr/>
          <p:nvPr/>
        </p:nvSpPr>
        <p:spPr>
          <a:xfrm>
            <a:off x="4122801" y="3584823"/>
            <a:ext cx="914400" cy="9144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Equals 3">
            <a:extLst>
              <a:ext uri="{FF2B5EF4-FFF2-40B4-BE49-F238E27FC236}">
                <a16:creationId xmlns:a16="http://schemas.microsoft.com/office/drawing/2014/main" id="{B7613683-6F8B-4217-8D5D-94338CEEF96F}"/>
              </a:ext>
            </a:extLst>
          </p:cNvPr>
          <p:cNvSpPr/>
          <p:nvPr/>
        </p:nvSpPr>
        <p:spPr>
          <a:xfrm>
            <a:off x="9166947" y="3610722"/>
            <a:ext cx="914400" cy="9144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19" name="Round Same Side Corner Rectangle 18">
            <a:extLst>
              <a:ext uri="{FF2B5EF4-FFF2-40B4-BE49-F238E27FC236}">
                <a16:creationId xmlns:a16="http://schemas.microsoft.com/office/drawing/2014/main" id="{811AC2D3-EBEC-3E43-9DD3-ED1DA9ABF404}"/>
              </a:ext>
            </a:extLst>
          </p:cNvPr>
          <p:cNvSpPr/>
          <p:nvPr/>
        </p:nvSpPr>
        <p:spPr>
          <a:xfrm>
            <a:off x="10401617" y="3007215"/>
            <a:ext cx="1321548" cy="430503"/>
          </a:xfrm>
          <a:prstGeom prst="round2SameRect">
            <a:avLst/>
          </a:prstGeom>
          <a:gradFill flip="none" rotWithShape="1">
            <a:gsLst>
              <a:gs pos="0">
                <a:srgbClr val="781944">
                  <a:shade val="30000"/>
                  <a:satMod val="115000"/>
                </a:srgbClr>
              </a:gs>
              <a:gs pos="50000">
                <a:srgbClr val="781944">
                  <a:shade val="67500"/>
                  <a:satMod val="115000"/>
                </a:srgbClr>
              </a:gs>
              <a:gs pos="100000">
                <a:srgbClr val="781944">
                  <a:shade val="100000"/>
                  <a:satMod val="115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Optimum CX</a:t>
            </a:r>
          </a:p>
        </p:txBody>
      </p:sp>
      <p:sp>
        <p:nvSpPr>
          <p:cNvPr id="20" name="Round Same Side Corner Rectangle 19">
            <a:extLst>
              <a:ext uri="{FF2B5EF4-FFF2-40B4-BE49-F238E27FC236}">
                <a16:creationId xmlns:a16="http://schemas.microsoft.com/office/drawing/2014/main" id="{B6934A41-1C34-E84D-83F8-1764929A1145}"/>
              </a:ext>
            </a:extLst>
          </p:cNvPr>
          <p:cNvSpPr/>
          <p:nvPr/>
        </p:nvSpPr>
        <p:spPr>
          <a:xfrm>
            <a:off x="10401617" y="2481721"/>
            <a:ext cx="1321548" cy="430503"/>
          </a:xfrm>
          <a:prstGeom prst="round2SameRect">
            <a:avLst/>
          </a:prstGeom>
          <a:gradFill flip="none" rotWithShape="1">
            <a:gsLst>
              <a:gs pos="0">
                <a:srgbClr val="781944">
                  <a:shade val="30000"/>
                  <a:satMod val="115000"/>
                </a:srgbClr>
              </a:gs>
              <a:gs pos="50000">
                <a:srgbClr val="781944">
                  <a:shade val="67500"/>
                  <a:satMod val="115000"/>
                </a:srgbClr>
              </a:gs>
              <a:gs pos="100000">
                <a:srgbClr val="781944">
                  <a:shade val="100000"/>
                  <a:satMod val="115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Ordinance Compliance</a:t>
            </a:r>
          </a:p>
        </p:txBody>
      </p:sp>
      <p:sp>
        <p:nvSpPr>
          <p:cNvPr id="21" name="Round Same Side Corner Rectangle 20">
            <a:extLst>
              <a:ext uri="{FF2B5EF4-FFF2-40B4-BE49-F238E27FC236}">
                <a16:creationId xmlns:a16="http://schemas.microsoft.com/office/drawing/2014/main" id="{C56E497C-C88C-8946-AFAC-854E95B77EA1}"/>
              </a:ext>
            </a:extLst>
          </p:cNvPr>
          <p:cNvSpPr/>
          <p:nvPr/>
        </p:nvSpPr>
        <p:spPr>
          <a:xfrm>
            <a:off x="10401617" y="3522502"/>
            <a:ext cx="1321548" cy="430503"/>
          </a:xfrm>
          <a:prstGeom prst="round2SameRect">
            <a:avLst/>
          </a:prstGeom>
          <a:gradFill flip="none" rotWithShape="1">
            <a:gsLst>
              <a:gs pos="0">
                <a:srgbClr val="781944">
                  <a:shade val="30000"/>
                  <a:satMod val="115000"/>
                </a:srgbClr>
              </a:gs>
              <a:gs pos="50000">
                <a:srgbClr val="781944">
                  <a:shade val="67500"/>
                  <a:satMod val="115000"/>
                </a:srgbClr>
              </a:gs>
              <a:gs pos="100000">
                <a:srgbClr val="781944">
                  <a:shade val="100000"/>
                  <a:satMod val="115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Enhanced  Adoption</a:t>
            </a:r>
          </a:p>
        </p:txBody>
      </p:sp>
      <p:sp>
        <p:nvSpPr>
          <p:cNvPr id="25" name="Round Same Side Corner Rectangle 24">
            <a:extLst>
              <a:ext uri="{FF2B5EF4-FFF2-40B4-BE49-F238E27FC236}">
                <a16:creationId xmlns:a16="http://schemas.microsoft.com/office/drawing/2014/main" id="{29F7A1C4-5B71-A940-8AE5-8FE2E198A279}"/>
              </a:ext>
            </a:extLst>
          </p:cNvPr>
          <p:cNvSpPr/>
          <p:nvPr/>
        </p:nvSpPr>
        <p:spPr>
          <a:xfrm>
            <a:off x="10401617" y="4037789"/>
            <a:ext cx="1321548" cy="430503"/>
          </a:xfrm>
          <a:prstGeom prst="round2SameRect">
            <a:avLst/>
          </a:prstGeom>
          <a:gradFill flip="none" rotWithShape="1">
            <a:gsLst>
              <a:gs pos="0">
                <a:srgbClr val="781944">
                  <a:shade val="30000"/>
                  <a:satMod val="115000"/>
                </a:srgbClr>
              </a:gs>
              <a:gs pos="50000">
                <a:srgbClr val="781944">
                  <a:shade val="67500"/>
                  <a:satMod val="115000"/>
                </a:srgbClr>
              </a:gs>
              <a:gs pos="100000">
                <a:srgbClr val="781944">
                  <a:shade val="100000"/>
                  <a:satMod val="115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Data Analytics</a:t>
            </a:r>
          </a:p>
        </p:txBody>
      </p:sp>
      <p:sp>
        <p:nvSpPr>
          <p:cNvPr id="27" name="Round Same Side Corner Rectangle 26">
            <a:extLst>
              <a:ext uri="{FF2B5EF4-FFF2-40B4-BE49-F238E27FC236}">
                <a16:creationId xmlns:a16="http://schemas.microsoft.com/office/drawing/2014/main" id="{C32EEA43-292F-0446-8FEF-44D2D0D2A3C9}"/>
              </a:ext>
            </a:extLst>
          </p:cNvPr>
          <p:cNvSpPr/>
          <p:nvPr/>
        </p:nvSpPr>
        <p:spPr>
          <a:xfrm>
            <a:off x="10401617" y="4553076"/>
            <a:ext cx="1321548" cy="430503"/>
          </a:xfrm>
          <a:prstGeom prst="round2SameRect">
            <a:avLst/>
          </a:prstGeom>
          <a:gradFill flip="none" rotWithShape="1">
            <a:gsLst>
              <a:gs pos="0">
                <a:srgbClr val="781944">
                  <a:shade val="30000"/>
                  <a:satMod val="115000"/>
                </a:srgbClr>
              </a:gs>
              <a:gs pos="50000">
                <a:srgbClr val="781944">
                  <a:shade val="67500"/>
                  <a:satMod val="115000"/>
                </a:srgbClr>
              </a:gs>
              <a:gs pos="100000">
                <a:srgbClr val="781944">
                  <a:shade val="100000"/>
                  <a:satMod val="115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No Duplication of Work</a:t>
            </a:r>
          </a:p>
        </p:txBody>
      </p:sp>
      <p:sp>
        <p:nvSpPr>
          <p:cNvPr id="33" name="Round Same Side Corner Rectangle 31">
            <a:extLst>
              <a:ext uri="{FF2B5EF4-FFF2-40B4-BE49-F238E27FC236}">
                <a16:creationId xmlns:a16="http://schemas.microsoft.com/office/drawing/2014/main" id="{446659AD-761D-8C47-A177-B57DB4E930F1}"/>
              </a:ext>
            </a:extLst>
          </p:cNvPr>
          <p:cNvSpPr/>
          <p:nvPr/>
        </p:nvSpPr>
        <p:spPr>
          <a:xfrm>
            <a:off x="10401617" y="5078989"/>
            <a:ext cx="1321548" cy="430503"/>
          </a:xfrm>
          <a:prstGeom prst="round2SameRect">
            <a:avLst/>
          </a:prstGeom>
          <a:gradFill flip="none" rotWithShape="1">
            <a:gsLst>
              <a:gs pos="0">
                <a:srgbClr val="781944">
                  <a:shade val="30000"/>
                  <a:satMod val="115000"/>
                </a:srgbClr>
              </a:gs>
              <a:gs pos="50000">
                <a:srgbClr val="781944">
                  <a:shade val="67500"/>
                  <a:satMod val="115000"/>
                </a:srgbClr>
              </a:gs>
              <a:gs pos="100000">
                <a:srgbClr val="781944">
                  <a:shade val="100000"/>
                  <a:satMod val="115000"/>
                </a:srgbClr>
              </a:gs>
            </a:gsLst>
            <a:path path="circle">
              <a:fillToRect l="100000" t="100000"/>
            </a:path>
            <a:tileRect r="-100000" b="-100000"/>
          </a:gradFill>
          <a:ln>
            <a:noFill/>
          </a:ln>
        </p:spPr>
        <p:style>
          <a:lnRef idx="0">
            <a:scrgbClr r="0" g="0" b="0"/>
          </a:lnRef>
          <a:fillRef idx="0">
            <a:scrgbClr r="0" g="0" b="0"/>
          </a:fillRef>
          <a:effectRef idx="0">
            <a:scrgbClr r="0" g="0" b="0"/>
          </a:effectRef>
          <a:fontRef idx="minor">
            <a:schemeClr val="lt1"/>
          </a:fontRef>
        </p:style>
        <p:txBody>
          <a:bodyPr rtlCol="0" anchor="ctr"/>
          <a:lstStyle/>
          <a:p>
            <a:pPr algn="ctr"/>
            <a:r>
              <a:rPr lang="en-US" sz="1200" dirty="0"/>
              <a:t>Clearance Load Management</a:t>
            </a:r>
          </a:p>
        </p:txBody>
      </p:sp>
      <p:sp>
        <p:nvSpPr>
          <p:cNvPr id="28" name="Rectangle 27">
            <a:extLst>
              <a:ext uri="{FF2B5EF4-FFF2-40B4-BE49-F238E27FC236}">
                <a16:creationId xmlns:a16="http://schemas.microsoft.com/office/drawing/2014/main" id="{53F1D6EE-C36C-0D88-D29F-FCBC264285DF}"/>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Institutional Partnerships</a:t>
            </a:r>
          </a:p>
        </p:txBody>
      </p:sp>
      <p:pic>
        <p:nvPicPr>
          <p:cNvPr id="29" name="Picture 28">
            <a:extLst>
              <a:ext uri="{FF2B5EF4-FFF2-40B4-BE49-F238E27FC236}">
                <a16:creationId xmlns:a16="http://schemas.microsoft.com/office/drawing/2014/main" id="{410BA798-01EB-FA18-AF32-C399AA560E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30" name="Google Shape;56;p13">
            <a:extLst>
              <a:ext uri="{FF2B5EF4-FFF2-40B4-BE49-F238E27FC236}">
                <a16:creationId xmlns:a16="http://schemas.microsoft.com/office/drawing/2014/main" id="{878D80AC-EB76-8625-3FB9-6055A4C8AE6C}"/>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607987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Diagram 1"/>
          <p:cNvGraphicFramePr/>
          <p:nvPr>
            <p:extLst>
              <p:ext uri="{D42A27DB-BD31-4B8C-83A1-F6EECF244321}">
                <p14:modId xmlns:p14="http://schemas.microsoft.com/office/powerpoint/2010/main" val="1482911906"/>
              </p:ext>
            </p:extLst>
          </p:nvPr>
        </p:nvGraphicFramePr>
        <p:xfrm>
          <a:off x="407911" y="992622"/>
          <a:ext cx="11574823"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Rectangle 5"/>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Chain of Discussion</a:t>
            </a:r>
          </a:p>
        </p:txBody>
      </p:sp>
      <p:pic>
        <p:nvPicPr>
          <p:cNvPr id="9" name="Picture 8">
            <a:extLst>
              <a:ext uri="{FF2B5EF4-FFF2-40B4-BE49-F238E27FC236}">
                <a16:creationId xmlns:a16="http://schemas.microsoft.com/office/drawing/2014/main" id="{3492C4D6-3314-40A2-A11B-0649FD613FD2}"/>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8" name="Google Shape;56;p13">
            <a:extLst>
              <a:ext uri="{FF2B5EF4-FFF2-40B4-BE49-F238E27FC236}">
                <a16:creationId xmlns:a16="http://schemas.microsoft.com/office/drawing/2014/main" id="{AE00C569-347D-4083-83F3-968F606F5F90}"/>
              </a:ext>
            </a:extLst>
          </p:cNvPr>
          <p:cNvPicPr preferRelativeResize="0"/>
          <p:nvPr/>
        </p:nvPicPr>
        <p:blipFill>
          <a:blip r:embed="rId9">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6517620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0" descr="Khyber Pakhtunkhwa Information Technology Board - KPITB - Photos | Facebook">
            <a:extLst>
              <a:ext uri="{FF2B5EF4-FFF2-40B4-BE49-F238E27FC236}">
                <a16:creationId xmlns:a16="http://schemas.microsoft.com/office/drawing/2014/main" id="{08C99174-9D61-D5B6-2A22-56B7C774DB9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4821" y="3625774"/>
            <a:ext cx="2347784" cy="2347784"/>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Government of Khyber Pakhtunkhwa - Wikipedia">
            <a:extLst>
              <a:ext uri="{FF2B5EF4-FFF2-40B4-BE49-F238E27FC236}">
                <a16:creationId xmlns:a16="http://schemas.microsoft.com/office/drawing/2014/main" id="{B9FC5044-EBE5-A077-05AA-A080AE651758}"/>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41457" y="2108687"/>
            <a:ext cx="1814512" cy="1863693"/>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23">
            <a:extLst>
              <a:ext uri="{FF2B5EF4-FFF2-40B4-BE49-F238E27FC236}">
                <a16:creationId xmlns:a16="http://schemas.microsoft.com/office/drawing/2014/main" id="{E8019C57-16A6-4600-8ECB-A6BE1316A155}"/>
              </a:ext>
            </a:extLst>
          </p:cNvPr>
          <p:cNvPicPr>
            <a:picLocks noChangeAspect="1"/>
          </p:cNvPicPr>
          <p:nvPr/>
        </p:nvPicPr>
        <p:blipFill>
          <a:blip r:embed="rId4" cstate="print">
            <a:extLst>
              <a:ext uri="{BEBA8EAE-BF5A-486C-A8C5-ECC9F3942E4B}">
                <a14:imgProps xmlns:a14="http://schemas.microsoft.com/office/drawing/2010/main">
                  <a14:imgLayer r:embed="rId5">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9830" y="2886703"/>
            <a:ext cx="2824392" cy="2096635"/>
          </a:xfrm>
          <a:prstGeom prst="rect">
            <a:avLst/>
          </a:prstGeom>
        </p:spPr>
      </p:pic>
      <p:sp>
        <p:nvSpPr>
          <p:cNvPr id="3" name="Plus Sign 2">
            <a:extLst>
              <a:ext uri="{FF2B5EF4-FFF2-40B4-BE49-F238E27FC236}">
                <a16:creationId xmlns:a16="http://schemas.microsoft.com/office/drawing/2014/main" id="{EA734EE1-00BA-4B7A-BEE5-D1637C039EDB}"/>
              </a:ext>
            </a:extLst>
          </p:cNvPr>
          <p:cNvSpPr/>
          <p:nvPr/>
        </p:nvSpPr>
        <p:spPr>
          <a:xfrm>
            <a:off x="3727080" y="3434348"/>
            <a:ext cx="914400" cy="9144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Equals 3">
            <a:extLst>
              <a:ext uri="{FF2B5EF4-FFF2-40B4-BE49-F238E27FC236}">
                <a16:creationId xmlns:a16="http://schemas.microsoft.com/office/drawing/2014/main" id="{B7613683-6F8B-4217-8D5D-94338CEEF96F}"/>
              </a:ext>
            </a:extLst>
          </p:cNvPr>
          <p:cNvSpPr/>
          <p:nvPr/>
        </p:nvSpPr>
        <p:spPr>
          <a:xfrm>
            <a:off x="8088980" y="3434348"/>
            <a:ext cx="914400" cy="9144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5E163148-7E52-B04B-BDB1-F71A06BC1DDE}"/>
              </a:ext>
            </a:extLst>
          </p:cNvPr>
          <p:cNvSpPr/>
          <p:nvPr/>
        </p:nvSpPr>
        <p:spPr>
          <a:xfrm>
            <a:off x="6553199" y="4515310"/>
            <a:ext cx="1162973" cy="17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sp>
        <p:nvSpPr>
          <p:cNvPr id="15" name="Rectangle 14">
            <a:extLst>
              <a:ext uri="{FF2B5EF4-FFF2-40B4-BE49-F238E27FC236}">
                <a16:creationId xmlns:a16="http://schemas.microsoft.com/office/drawing/2014/main" id="{165605F6-47ED-E651-C11E-A1AB335EA3B0}"/>
              </a:ext>
            </a:extLst>
          </p:cNvPr>
          <p:cNvSpPr/>
          <p:nvPr/>
        </p:nvSpPr>
        <p:spPr>
          <a:xfrm>
            <a:off x="9347097" y="4541727"/>
            <a:ext cx="2532184" cy="438212"/>
          </a:xfrm>
          <a:prstGeom prst="rect">
            <a:avLst/>
          </a:prstGeom>
          <a:solidFill>
            <a:srgbClr val="7819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1400" b="1" dirty="0"/>
              <a:t>Islamic Invoice Financing for KPK Government Vendors</a:t>
            </a:r>
          </a:p>
        </p:txBody>
      </p:sp>
      <p:pic>
        <p:nvPicPr>
          <p:cNvPr id="17" name="Picture 22" descr="Supplier Icon Png #81861 - Free Icons Library">
            <a:extLst>
              <a:ext uri="{FF2B5EF4-FFF2-40B4-BE49-F238E27FC236}">
                <a16:creationId xmlns:a16="http://schemas.microsoft.com/office/drawing/2014/main" id="{AA2E0133-340F-1FA3-E23F-C89854CD25A4}"/>
              </a:ext>
            </a:extLst>
          </p:cNvPr>
          <p:cNvPicPr>
            <a:picLocks noChangeAspect="1" noChangeArrowheads="1"/>
          </p:cNvPicPr>
          <p:nvPr/>
        </p:nvPicPr>
        <p:blipFill>
          <a:blip r:embed="rId6">
            <a:grayscl/>
            <a:extLst>
              <a:ext uri="{28A0092B-C50C-407E-A947-70E740481C1C}">
                <a14:useLocalDpi xmlns:a14="http://schemas.microsoft.com/office/drawing/2010/main" val="0"/>
              </a:ext>
            </a:extLst>
          </a:blip>
          <a:srcRect/>
          <a:stretch>
            <a:fillRect/>
          </a:stretch>
        </p:blipFill>
        <p:spPr bwMode="auto">
          <a:xfrm>
            <a:off x="9387730" y="2705905"/>
            <a:ext cx="2450917" cy="1835822"/>
          </a:xfrm>
          <a:prstGeom prst="rect">
            <a:avLst/>
          </a:prstGeom>
          <a:noFill/>
          <a:extLst>
            <a:ext uri="{909E8E84-426E-40DD-AFC4-6F175D3DCCD1}">
              <a14:hiddenFill xmlns:a14="http://schemas.microsoft.com/office/drawing/2010/main">
                <a:solidFill>
                  <a:srgbClr val="FFFFFF"/>
                </a:solidFill>
              </a14:hiddenFill>
            </a:ext>
          </a:extLst>
        </p:spPr>
      </p:pic>
      <p:sp>
        <p:nvSpPr>
          <p:cNvPr id="16" name="Rectangle 15">
            <a:extLst>
              <a:ext uri="{FF2B5EF4-FFF2-40B4-BE49-F238E27FC236}">
                <a16:creationId xmlns:a16="http://schemas.microsoft.com/office/drawing/2014/main" id="{E47A7CB1-7B6D-1CB0-9DF6-F4CD5F712B40}"/>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Institutional Partnerships</a:t>
            </a:r>
          </a:p>
        </p:txBody>
      </p:sp>
      <p:pic>
        <p:nvPicPr>
          <p:cNvPr id="19" name="Picture 18">
            <a:extLst>
              <a:ext uri="{FF2B5EF4-FFF2-40B4-BE49-F238E27FC236}">
                <a16:creationId xmlns:a16="http://schemas.microsoft.com/office/drawing/2014/main" id="{C81B4B4C-F9AA-6D25-98A5-8FD42A395A5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1" name="Google Shape;56;p13">
            <a:extLst>
              <a:ext uri="{FF2B5EF4-FFF2-40B4-BE49-F238E27FC236}">
                <a16:creationId xmlns:a16="http://schemas.microsoft.com/office/drawing/2014/main" id="{064789D9-22E2-239F-1515-D209AA4126FD}"/>
              </a:ext>
            </a:extLst>
          </p:cNvPr>
          <p:cNvPicPr preferRelativeResize="0"/>
          <p:nvPr/>
        </p:nvPicPr>
        <p:blipFill>
          <a:blip r:embed="rId8">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2592950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May be an image of 6 people, people standing and indoor">
            <a:extLst>
              <a:ext uri="{FF2B5EF4-FFF2-40B4-BE49-F238E27FC236}">
                <a16:creationId xmlns:a16="http://schemas.microsoft.com/office/drawing/2014/main" id="{A3E2AB28-E489-5547-B79D-0E5267BFB78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378952" y="1431542"/>
            <a:ext cx="7552310" cy="5121797"/>
          </a:xfrm>
          <a:prstGeom prst="rect">
            <a:avLst/>
          </a:prstGeom>
          <a:noFill/>
          <a:extLst>
            <a:ext uri="{909E8E84-426E-40DD-AFC4-6F175D3DCCD1}">
              <a14:hiddenFill xmlns:a14="http://schemas.microsoft.com/office/drawing/2010/main">
                <a:solidFill>
                  <a:srgbClr val="FFFFFF"/>
                </a:solidFill>
              </a14:hiddenFill>
            </a:ext>
          </a:extLst>
        </p:spPr>
      </p:pic>
      <p:sp>
        <p:nvSpPr>
          <p:cNvPr id="14" name="Rectangle 13">
            <a:extLst>
              <a:ext uri="{FF2B5EF4-FFF2-40B4-BE49-F238E27FC236}">
                <a16:creationId xmlns:a16="http://schemas.microsoft.com/office/drawing/2014/main" id="{AF31B68F-AFB5-7A4A-8460-8DA28D77A7B6}"/>
              </a:ext>
            </a:extLst>
          </p:cNvPr>
          <p:cNvSpPr/>
          <p:nvPr/>
        </p:nvSpPr>
        <p:spPr>
          <a:xfrm>
            <a:off x="2520462" y="1570892"/>
            <a:ext cx="2532184" cy="750277"/>
          </a:xfrm>
          <a:prstGeom prst="rect">
            <a:avLst/>
          </a:prstGeom>
          <a:solidFill>
            <a:srgbClr val="7819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dirty="0"/>
              <a:t>Cloud Integration </a:t>
            </a:r>
          </a:p>
        </p:txBody>
      </p:sp>
      <p:sp>
        <p:nvSpPr>
          <p:cNvPr id="15" name="Rectangle 14">
            <a:extLst>
              <a:ext uri="{FF2B5EF4-FFF2-40B4-BE49-F238E27FC236}">
                <a16:creationId xmlns:a16="http://schemas.microsoft.com/office/drawing/2014/main" id="{EC249667-FD73-3A4E-B82B-FB20E48500ED}"/>
              </a:ext>
            </a:extLst>
          </p:cNvPr>
          <p:cNvSpPr/>
          <p:nvPr/>
        </p:nvSpPr>
        <p:spPr>
          <a:xfrm>
            <a:off x="2520462" y="2368061"/>
            <a:ext cx="2532184" cy="750277"/>
          </a:xfrm>
          <a:prstGeom prst="rect">
            <a:avLst/>
          </a:prstGeom>
          <a:solidFill>
            <a:srgbClr val="7819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dirty="0"/>
              <a:t>Jazz Cash Integration</a:t>
            </a:r>
          </a:p>
        </p:txBody>
      </p:sp>
      <p:sp>
        <p:nvSpPr>
          <p:cNvPr id="16" name="Rectangle 15">
            <a:extLst>
              <a:ext uri="{FF2B5EF4-FFF2-40B4-BE49-F238E27FC236}">
                <a16:creationId xmlns:a16="http://schemas.microsoft.com/office/drawing/2014/main" id="{66DF3173-BC3B-DF49-A337-F314B9FCEC11}"/>
              </a:ext>
            </a:extLst>
          </p:cNvPr>
          <p:cNvSpPr/>
          <p:nvPr/>
        </p:nvSpPr>
        <p:spPr>
          <a:xfrm>
            <a:off x="2520462" y="3188676"/>
            <a:ext cx="2532184" cy="750277"/>
          </a:xfrm>
          <a:prstGeom prst="rect">
            <a:avLst/>
          </a:prstGeom>
          <a:solidFill>
            <a:srgbClr val="7819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dirty="0"/>
              <a:t>Implementation Partnership</a:t>
            </a:r>
          </a:p>
        </p:txBody>
      </p:sp>
      <p:sp>
        <p:nvSpPr>
          <p:cNvPr id="13" name="Rectangle 12">
            <a:extLst>
              <a:ext uri="{FF2B5EF4-FFF2-40B4-BE49-F238E27FC236}">
                <a16:creationId xmlns:a16="http://schemas.microsoft.com/office/drawing/2014/main" id="{71531387-5F18-873A-367E-0C7C5772C367}"/>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Institutional Partnerships</a:t>
            </a:r>
          </a:p>
        </p:txBody>
      </p:sp>
      <p:pic>
        <p:nvPicPr>
          <p:cNvPr id="17" name="Picture 16">
            <a:extLst>
              <a:ext uri="{FF2B5EF4-FFF2-40B4-BE49-F238E27FC236}">
                <a16:creationId xmlns:a16="http://schemas.microsoft.com/office/drawing/2014/main" id="{6449F40E-6860-C734-F0A4-0384C90802B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8" name="Google Shape;56;p13">
            <a:extLst>
              <a:ext uri="{FF2B5EF4-FFF2-40B4-BE49-F238E27FC236}">
                <a16:creationId xmlns:a16="http://schemas.microsoft.com/office/drawing/2014/main" id="{BE087191-C744-233E-1A69-658D20DA68C2}"/>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3369426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3">
            <a:extLst>
              <a:ext uri="{FF2B5EF4-FFF2-40B4-BE49-F238E27FC236}">
                <a16:creationId xmlns:a16="http://schemas.microsoft.com/office/drawing/2014/main" id="{E8019C57-16A6-4600-8ECB-A6BE1316A155}"/>
              </a:ext>
            </a:extLst>
          </p:cNvPr>
          <p:cNvPicPr>
            <a:picLocks noChangeAspect="1"/>
          </p:cNvPicPr>
          <p:nvPr/>
        </p:nvPicPr>
        <p:blipFill>
          <a:blip r:embed="rId2" cstate="print">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689830" y="2886703"/>
            <a:ext cx="2824392" cy="2096635"/>
          </a:xfrm>
          <a:prstGeom prst="rect">
            <a:avLst/>
          </a:prstGeom>
        </p:spPr>
      </p:pic>
      <p:sp>
        <p:nvSpPr>
          <p:cNvPr id="3" name="Plus Sign 2">
            <a:extLst>
              <a:ext uri="{FF2B5EF4-FFF2-40B4-BE49-F238E27FC236}">
                <a16:creationId xmlns:a16="http://schemas.microsoft.com/office/drawing/2014/main" id="{EA734EE1-00BA-4B7A-BEE5-D1637C039EDB}"/>
              </a:ext>
            </a:extLst>
          </p:cNvPr>
          <p:cNvSpPr/>
          <p:nvPr/>
        </p:nvSpPr>
        <p:spPr>
          <a:xfrm>
            <a:off x="3727080" y="3434348"/>
            <a:ext cx="914400" cy="914400"/>
          </a:xfrm>
          <a:prstGeom prst="mathPlus">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4" name="Equals 3">
            <a:extLst>
              <a:ext uri="{FF2B5EF4-FFF2-40B4-BE49-F238E27FC236}">
                <a16:creationId xmlns:a16="http://schemas.microsoft.com/office/drawing/2014/main" id="{B7613683-6F8B-4217-8D5D-94338CEEF96F}"/>
              </a:ext>
            </a:extLst>
          </p:cNvPr>
          <p:cNvSpPr/>
          <p:nvPr/>
        </p:nvSpPr>
        <p:spPr>
          <a:xfrm>
            <a:off x="8088980" y="3434348"/>
            <a:ext cx="914400" cy="914400"/>
          </a:xfrm>
          <a:prstGeom prst="mathEqual">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solidFill>
                <a:schemeClr val="tx1"/>
              </a:solidFill>
            </a:endParaRPr>
          </a:p>
        </p:txBody>
      </p:sp>
      <p:sp>
        <p:nvSpPr>
          <p:cNvPr id="7" name="Rectangle 6">
            <a:extLst>
              <a:ext uri="{FF2B5EF4-FFF2-40B4-BE49-F238E27FC236}">
                <a16:creationId xmlns:a16="http://schemas.microsoft.com/office/drawing/2014/main" id="{5E163148-7E52-B04B-BDB1-F71A06BC1DDE}"/>
              </a:ext>
            </a:extLst>
          </p:cNvPr>
          <p:cNvSpPr/>
          <p:nvPr/>
        </p:nvSpPr>
        <p:spPr>
          <a:xfrm>
            <a:off x="6553199" y="4515310"/>
            <a:ext cx="1162973" cy="1768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E"/>
          </a:p>
        </p:txBody>
      </p:sp>
      <p:pic>
        <p:nvPicPr>
          <p:cNvPr id="5124" name="Picture 4" descr="Al Huda ::.">
            <a:extLst>
              <a:ext uri="{FF2B5EF4-FFF2-40B4-BE49-F238E27FC236}">
                <a16:creationId xmlns:a16="http://schemas.microsoft.com/office/drawing/2014/main" id="{6B76BFF2-3F64-50E1-955F-37382F77D9C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09861" y="2965506"/>
            <a:ext cx="3238500" cy="1714500"/>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Islamic Banking Act passed in the Philippines | ZICO Law">
            <a:extLst>
              <a:ext uri="{FF2B5EF4-FFF2-40B4-BE49-F238E27FC236}">
                <a16:creationId xmlns:a16="http://schemas.microsoft.com/office/drawing/2014/main" id="{B27AE524-00B7-7CF3-35BC-D51AA369F42E}"/>
              </a:ext>
            </a:extLst>
          </p:cNvPr>
          <p:cNvPicPr>
            <a:picLocks noChangeAspect="1" noChangeArrowheads="1"/>
          </p:cNvPicPr>
          <p:nvPr/>
        </p:nvPicPr>
        <p:blipFill>
          <a:blip r:embed="rId5">
            <a:duotone>
              <a:prstClr val="black"/>
              <a:srgbClr val="781944">
                <a:tint val="45000"/>
                <a:satMod val="400000"/>
              </a:srgbClr>
            </a:duotone>
            <a:extLst>
              <a:ext uri="{28A0092B-C50C-407E-A947-70E740481C1C}">
                <a14:useLocalDpi xmlns:a14="http://schemas.microsoft.com/office/drawing/2010/main" val="0"/>
              </a:ext>
            </a:extLst>
          </a:blip>
          <a:srcRect/>
          <a:stretch>
            <a:fillRect/>
          </a:stretch>
        </p:blipFill>
        <p:spPr bwMode="auto">
          <a:xfrm>
            <a:off x="9670457" y="2843760"/>
            <a:ext cx="1966733" cy="1957992"/>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165605F6-47ED-E651-C11E-A1AB335EA3B0}"/>
              </a:ext>
            </a:extLst>
          </p:cNvPr>
          <p:cNvSpPr/>
          <p:nvPr/>
        </p:nvSpPr>
        <p:spPr>
          <a:xfrm>
            <a:off x="9387731" y="2223962"/>
            <a:ext cx="2532184" cy="438212"/>
          </a:xfrm>
          <a:prstGeom prst="rect">
            <a:avLst/>
          </a:prstGeom>
          <a:solidFill>
            <a:srgbClr val="7819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1200" b="1" dirty="0"/>
              <a:t>Islamic Invoice Financing Advisory</a:t>
            </a:r>
          </a:p>
        </p:txBody>
      </p:sp>
      <p:sp>
        <p:nvSpPr>
          <p:cNvPr id="16" name="Rectangle 15">
            <a:extLst>
              <a:ext uri="{FF2B5EF4-FFF2-40B4-BE49-F238E27FC236}">
                <a16:creationId xmlns:a16="http://schemas.microsoft.com/office/drawing/2014/main" id="{FA67D10E-7A2B-1FC5-03E1-BA05D2D3D0F9}"/>
              </a:ext>
            </a:extLst>
          </p:cNvPr>
          <p:cNvSpPr/>
          <p:nvPr/>
        </p:nvSpPr>
        <p:spPr>
          <a:xfrm>
            <a:off x="9387731" y="4983338"/>
            <a:ext cx="2532184" cy="438212"/>
          </a:xfrm>
          <a:prstGeom prst="rect">
            <a:avLst/>
          </a:prstGeom>
          <a:solidFill>
            <a:srgbClr val="781944"/>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AE" sz="1200" b="1" dirty="0"/>
              <a:t>Implementation Partner</a:t>
            </a:r>
          </a:p>
        </p:txBody>
      </p:sp>
      <p:sp>
        <p:nvSpPr>
          <p:cNvPr id="14" name="Rectangle 13">
            <a:extLst>
              <a:ext uri="{FF2B5EF4-FFF2-40B4-BE49-F238E27FC236}">
                <a16:creationId xmlns:a16="http://schemas.microsoft.com/office/drawing/2014/main" id="{C44E0C80-3C02-3FDF-5189-5A891DC89BAB}"/>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InvoiceMate – Institutional Partnerships</a:t>
            </a:r>
          </a:p>
        </p:txBody>
      </p:sp>
      <p:pic>
        <p:nvPicPr>
          <p:cNvPr id="17" name="Picture 16">
            <a:extLst>
              <a:ext uri="{FF2B5EF4-FFF2-40B4-BE49-F238E27FC236}">
                <a16:creationId xmlns:a16="http://schemas.microsoft.com/office/drawing/2014/main" id="{72823FF2-72D3-EBBF-1754-CF1A635388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9" name="Google Shape;56;p13">
            <a:extLst>
              <a:ext uri="{FF2B5EF4-FFF2-40B4-BE49-F238E27FC236}">
                <a16:creationId xmlns:a16="http://schemas.microsoft.com/office/drawing/2014/main" id="{F1D24ED7-DA98-5489-6A32-CE089316FADD}"/>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89742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Finance </a:t>
            </a:r>
            <a:br>
              <a:rPr lang="en-US" b="1" dirty="0">
                <a:solidFill>
                  <a:schemeClr val="bg1"/>
                </a:solidFill>
              </a:rPr>
            </a:br>
            <a:r>
              <a:rPr lang="en-US" b="1" dirty="0">
                <a:solidFill>
                  <a:schemeClr val="bg1"/>
                </a:solidFill>
              </a:rPr>
              <a:t>in Blockchain Era</a:t>
            </a: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5</a:t>
            </a:r>
            <a:endParaRPr lang="en-US" dirty="0">
              <a:solidFill>
                <a:schemeClr val="bg2">
                  <a:lumMod val="75000"/>
                </a:schemeClr>
              </a:solidFill>
            </a:endParaRPr>
          </a:p>
        </p:txBody>
      </p:sp>
      <p:sp>
        <p:nvSpPr>
          <p:cNvPr id="9" name="Subtitle 2">
            <a:extLst>
              <a:ext uri="{FF2B5EF4-FFF2-40B4-BE49-F238E27FC236}">
                <a16:creationId xmlns:a16="http://schemas.microsoft.com/office/drawing/2014/main" id="{87C01645-21AA-463B-97A5-903CB9917697}"/>
              </a:ext>
            </a:extLst>
          </p:cNvPr>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800" dirty="0">
              <a:solidFill>
                <a:schemeClr val="bg1"/>
              </a:solidFill>
            </a:endParaRPr>
          </a:p>
          <a:p>
            <a:r>
              <a:rPr lang="en-US" sz="3600" dirty="0">
                <a:solidFill>
                  <a:schemeClr val="bg1"/>
                </a:solidFill>
              </a:rPr>
              <a:t>Strategic Adoption for</a:t>
            </a:r>
          </a:p>
          <a:p>
            <a:r>
              <a:rPr lang="en-US" sz="3600" dirty="0">
                <a:solidFill>
                  <a:schemeClr val="bg1"/>
                </a:solidFill>
              </a:rPr>
              <a:t>Blockchain in Islamic FinTech</a:t>
            </a:r>
            <a:endParaRPr lang="en-US" dirty="0">
              <a:solidFill>
                <a:schemeClr val="bg1"/>
              </a:solidFill>
            </a:endParaRPr>
          </a:p>
        </p:txBody>
      </p:sp>
      <p:pic>
        <p:nvPicPr>
          <p:cNvPr id="16" name="Picture 15">
            <a:extLst>
              <a:ext uri="{FF2B5EF4-FFF2-40B4-BE49-F238E27FC236}">
                <a16:creationId xmlns:a16="http://schemas.microsoft.com/office/drawing/2014/main" id="{1D526BCB-37C9-43A4-8FAF-271A7E6AE5B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8" name="Google Shape;56;p13">
            <a:extLst>
              <a:ext uri="{FF2B5EF4-FFF2-40B4-BE49-F238E27FC236}">
                <a16:creationId xmlns:a16="http://schemas.microsoft.com/office/drawing/2014/main" id="{30983012-87E3-4F6C-96A9-885E407D1650}"/>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31352876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Challenges for Blockchain Adaption</a:t>
            </a:r>
          </a:p>
        </p:txBody>
      </p:sp>
      <p:pic>
        <p:nvPicPr>
          <p:cNvPr id="34" name="Picture 33">
            <a:extLst>
              <a:ext uri="{FF2B5EF4-FFF2-40B4-BE49-F238E27FC236}">
                <a16:creationId xmlns:a16="http://schemas.microsoft.com/office/drawing/2014/main" id="{57D4E9D2-3BED-4328-96F0-791D28DFCF1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sp>
        <p:nvSpPr>
          <p:cNvPr id="22" name="Rectangle 21">
            <a:extLst>
              <a:ext uri="{FF2B5EF4-FFF2-40B4-BE49-F238E27FC236}">
                <a16:creationId xmlns:a16="http://schemas.microsoft.com/office/drawing/2014/main" id="{F9BC59D7-F107-4DBB-90E3-B9BB7B09B07A}"/>
              </a:ext>
            </a:extLst>
          </p:cNvPr>
          <p:cNvSpPr/>
          <p:nvPr/>
        </p:nvSpPr>
        <p:spPr>
          <a:xfrm>
            <a:off x="912510" y="2417829"/>
            <a:ext cx="2198038" cy="369332"/>
          </a:xfrm>
          <a:prstGeom prst="rect">
            <a:avLst/>
          </a:prstGeom>
        </p:spPr>
        <p:txBody>
          <a:bodyPr wrap="none">
            <a:spAutoFit/>
          </a:bodyPr>
          <a:lstStyle/>
          <a:p>
            <a:pPr algn="ctr" defTabSz="1219170">
              <a:defRPr/>
            </a:pPr>
            <a:r>
              <a:rPr lang="en-US" dirty="0">
                <a:solidFill>
                  <a:srgbClr val="000000">
                    <a:lumMod val="75000"/>
                  </a:srgbClr>
                </a:solidFill>
                <a:latin typeface="Arial"/>
              </a:rPr>
              <a:t>Change Resistance</a:t>
            </a:r>
          </a:p>
        </p:txBody>
      </p:sp>
      <p:sp>
        <p:nvSpPr>
          <p:cNvPr id="23" name="Rectangle 22">
            <a:extLst>
              <a:ext uri="{FF2B5EF4-FFF2-40B4-BE49-F238E27FC236}">
                <a16:creationId xmlns:a16="http://schemas.microsoft.com/office/drawing/2014/main" id="{5D5DBC0F-3E34-4A77-9239-F899F960AB00}"/>
              </a:ext>
            </a:extLst>
          </p:cNvPr>
          <p:cNvSpPr/>
          <p:nvPr/>
        </p:nvSpPr>
        <p:spPr>
          <a:xfrm>
            <a:off x="3239569" y="4721226"/>
            <a:ext cx="1031051" cy="646331"/>
          </a:xfrm>
          <a:prstGeom prst="rect">
            <a:avLst/>
          </a:prstGeom>
        </p:spPr>
        <p:txBody>
          <a:bodyPr wrap="none">
            <a:spAutoFit/>
          </a:bodyPr>
          <a:lstStyle/>
          <a:p>
            <a:pPr algn="ctr" defTabSz="1219170">
              <a:defRPr/>
            </a:pPr>
            <a:r>
              <a:rPr lang="en-US" dirty="0">
                <a:solidFill>
                  <a:srgbClr val="000000">
                    <a:lumMod val="75000"/>
                  </a:srgbClr>
                </a:solidFill>
                <a:latin typeface="Arial"/>
              </a:rPr>
              <a:t>Network</a:t>
            </a:r>
          </a:p>
          <a:p>
            <a:pPr algn="ctr" defTabSz="1219170">
              <a:defRPr/>
            </a:pPr>
            <a:r>
              <a:rPr lang="en-US" dirty="0">
                <a:solidFill>
                  <a:srgbClr val="000000">
                    <a:lumMod val="75000"/>
                  </a:srgbClr>
                </a:solidFill>
                <a:latin typeface="Arial"/>
              </a:rPr>
              <a:t>Effect</a:t>
            </a:r>
          </a:p>
        </p:txBody>
      </p:sp>
      <p:sp>
        <p:nvSpPr>
          <p:cNvPr id="35" name="Rectangle 34">
            <a:extLst>
              <a:ext uri="{FF2B5EF4-FFF2-40B4-BE49-F238E27FC236}">
                <a16:creationId xmlns:a16="http://schemas.microsoft.com/office/drawing/2014/main" id="{4E3D7868-17FD-4CF3-A889-BC7268CFFEAE}"/>
              </a:ext>
            </a:extLst>
          </p:cNvPr>
          <p:cNvSpPr/>
          <p:nvPr/>
        </p:nvSpPr>
        <p:spPr>
          <a:xfrm>
            <a:off x="5073209" y="2415521"/>
            <a:ext cx="1697901" cy="646331"/>
          </a:xfrm>
          <a:prstGeom prst="rect">
            <a:avLst/>
          </a:prstGeom>
        </p:spPr>
        <p:txBody>
          <a:bodyPr wrap="none">
            <a:spAutoFit/>
          </a:bodyPr>
          <a:lstStyle/>
          <a:p>
            <a:pPr algn="ctr" defTabSz="1219170">
              <a:defRPr/>
            </a:pPr>
            <a:r>
              <a:rPr lang="en-US" dirty="0">
                <a:solidFill>
                  <a:srgbClr val="000000">
                    <a:lumMod val="75000"/>
                  </a:srgbClr>
                </a:solidFill>
                <a:latin typeface="Arial"/>
              </a:rPr>
              <a:t>Integration &amp; </a:t>
            </a:r>
          </a:p>
          <a:p>
            <a:pPr algn="ctr" defTabSz="1219170">
              <a:defRPr/>
            </a:pPr>
            <a:r>
              <a:rPr lang="en-US" dirty="0">
                <a:solidFill>
                  <a:srgbClr val="000000">
                    <a:lumMod val="75000"/>
                  </a:srgbClr>
                </a:solidFill>
                <a:latin typeface="Arial"/>
              </a:rPr>
              <a:t>Interoperability</a:t>
            </a:r>
          </a:p>
        </p:txBody>
      </p:sp>
      <p:sp>
        <p:nvSpPr>
          <p:cNvPr id="36" name="Rectangle 35">
            <a:extLst>
              <a:ext uri="{FF2B5EF4-FFF2-40B4-BE49-F238E27FC236}">
                <a16:creationId xmlns:a16="http://schemas.microsoft.com/office/drawing/2014/main" id="{628FD35D-B96F-47DB-A7A4-294B72602B04}"/>
              </a:ext>
            </a:extLst>
          </p:cNvPr>
          <p:cNvSpPr/>
          <p:nvPr/>
        </p:nvSpPr>
        <p:spPr>
          <a:xfrm>
            <a:off x="7002300" y="4742606"/>
            <a:ext cx="1659493" cy="646331"/>
          </a:xfrm>
          <a:prstGeom prst="rect">
            <a:avLst/>
          </a:prstGeom>
        </p:spPr>
        <p:txBody>
          <a:bodyPr wrap="none">
            <a:spAutoFit/>
          </a:bodyPr>
          <a:lstStyle/>
          <a:p>
            <a:pPr algn="ctr" defTabSz="1219170">
              <a:defRPr/>
            </a:pPr>
            <a:r>
              <a:rPr lang="en-US" dirty="0">
                <a:solidFill>
                  <a:srgbClr val="000000">
                    <a:lumMod val="75000"/>
                  </a:srgbClr>
                </a:solidFill>
                <a:latin typeface="Arial"/>
              </a:rPr>
              <a:t>Myths Around </a:t>
            </a:r>
          </a:p>
          <a:p>
            <a:pPr algn="ctr" defTabSz="1219170">
              <a:defRPr/>
            </a:pPr>
            <a:r>
              <a:rPr lang="en-US" dirty="0">
                <a:solidFill>
                  <a:srgbClr val="000000">
                    <a:lumMod val="75000"/>
                  </a:srgbClr>
                </a:solidFill>
                <a:latin typeface="Arial"/>
              </a:rPr>
              <a:t>Blockchain</a:t>
            </a:r>
          </a:p>
        </p:txBody>
      </p:sp>
      <p:pic>
        <p:nvPicPr>
          <p:cNvPr id="37" name="Picture 2" descr="Image result for hurdle icon png">
            <a:extLst>
              <a:ext uri="{FF2B5EF4-FFF2-40B4-BE49-F238E27FC236}">
                <a16:creationId xmlns:a16="http://schemas.microsoft.com/office/drawing/2014/main" id="{47B68BE3-B352-462D-9810-59214626B875}"/>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315544"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2" descr="Image result for hurdle icon png">
            <a:extLst>
              <a:ext uri="{FF2B5EF4-FFF2-40B4-BE49-F238E27FC236}">
                <a16:creationId xmlns:a16="http://schemas.microsoft.com/office/drawing/2014/main" id="{B169A5D3-DE7D-40C2-A260-46BC1921B65D}"/>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3145483"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 descr="Image result for hurdle icon png">
            <a:extLst>
              <a:ext uri="{FF2B5EF4-FFF2-40B4-BE49-F238E27FC236}">
                <a16:creationId xmlns:a16="http://schemas.microsoft.com/office/drawing/2014/main" id="{CCD8BC20-E910-4CC8-B651-6AA11BD5E81E}"/>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147151"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 descr="Image result for hurdle icon png">
            <a:extLst>
              <a:ext uri="{FF2B5EF4-FFF2-40B4-BE49-F238E27FC236}">
                <a16:creationId xmlns:a16="http://schemas.microsoft.com/office/drawing/2014/main" id="{71C90617-E7DD-4F44-A9E2-0374DEDD449F}"/>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7113572" y="3164679"/>
            <a:ext cx="1219200" cy="1219200"/>
          </a:xfrm>
          <a:prstGeom prst="rect">
            <a:avLst/>
          </a:prstGeom>
          <a:noFill/>
          <a:extLst>
            <a:ext uri="{909E8E84-426E-40DD-AFC4-6F175D3DCCD1}">
              <a14:hiddenFill xmlns:a14="http://schemas.microsoft.com/office/drawing/2010/main">
                <a:solidFill>
                  <a:srgbClr val="FFFFFF"/>
                </a:solidFill>
              </a14:hiddenFill>
            </a:ext>
          </a:extLst>
        </p:spPr>
      </p:pic>
      <p:cxnSp>
        <p:nvCxnSpPr>
          <p:cNvPr id="41" name="Straight Connector 40">
            <a:extLst>
              <a:ext uri="{FF2B5EF4-FFF2-40B4-BE49-F238E27FC236}">
                <a16:creationId xmlns:a16="http://schemas.microsoft.com/office/drawing/2014/main" id="{BD2D54CF-ABAB-4DCB-A32A-D55A0266AD31}"/>
              </a:ext>
            </a:extLst>
          </p:cNvPr>
          <p:cNvCxnSpPr>
            <a:cxnSpLocks/>
          </p:cNvCxnSpPr>
          <p:nvPr/>
        </p:nvCxnSpPr>
        <p:spPr>
          <a:xfrm>
            <a:off x="1051399" y="4471747"/>
            <a:ext cx="9964540" cy="0"/>
          </a:xfrm>
          <a:prstGeom prst="line">
            <a:avLst/>
          </a:prstGeom>
          <a:ln w="57150" cmpd="thickThin">
            <a:prstDash val="lgDash"/>
          </a:ln>
        </p:spPr>
        <p:style>
          <a:lnRef idx="1">
            <a:schemeClr val="accent1"/>
          </a:lnRef>
          <a:fillRef idx="0">
            <a:schemeClr val="accent1"/>
          </a:fillRef>
          <a:effectRef idx="0">
            <a:schemeClr val="accent1"/>
          </a:effectRef>
          <a:fontRef idx="minor">
            <a:schemeClr val="tx1"/>
          </a:fontRef>
        </p:style>
      </p:cxnSp>
      <p:sp>
        <p:nvSpPr>
          <p:cNvPr id="42" name="Rectangle 41">
            <a:extLst>
              <a:ext uri="{FF2B5EF4-FFF2-40B4-BE49-F238E27FC236}">
                <a16:creationId xmlns:a16="http://schemas.microsoft.com/office/drawing/2014/main" id="{C5FC2BF2-80F5-4F34-A400-58255232BA19}"/>
              </a:ext>
            </a:extLst>
          </p:cNvPr>
          <p:cNvSpPr/>
          <p:nvPr/>
        </p:nvSpPr>
        <p:spPr>
          <a:xfrm>
            <a:off x="8692996" y="2415519"/>
            <a:ext cx="2326278" cy="646331"/>
          </a:xfrm>
          <a:prstGeom prst="rect">
            <a:avLst/>
          </a:prstGeom>
        </p:spPr>
        <p:txBody>
          <a:bodyPr wrap="none">
            <a:spAutoFit/>
          </a:bodyPr>
          <a:lstStyle/>
          <a:p>
            <a:pPr algn="ctr" defTabSz="1219170">
              <a:defRPr/>
            </a:pPr>
            <a:r>
              <a:rPr lang="en-US" dirty="0">
                <a:solidFill>
                  <a:srgbClr val="000000">
                    <a:lumMod val="75000"/>
                  </a:srgbClr>
                </a:solidFill>
                <a:latin typeface="Arial"/>
              </a:rPr>
              <a:t>Lack of </a:t>
            </a:r>
          </a:p>
          <a:p>
            <a:pPr algn="ctr" defTabSz="1219170">
              <a:defRPr/>
            </a:pPr>
            <a:r>
              <a:rPr lang="en-US" dirty="0">
                <a:solidFill>
                  <a:srgbClr val="000000">
                    <a:lumMod val="75000"/>
                  </a:srgbClr>
                </a:solidFill>
                <a:latin typeface="Arial"/>
              </a:rPr>
              <a:t>Blockchain Expertise</a:t>
            </a:r>
          </a:p>
        </p:txBody>
      </p:sp>
      <p:pic>
        <p:nvPicPr>
          <p:cNvPr id="43" name="Picture 2" descr="Image result for hurdle icon png">
            <a:extLst>
              <a:ext uri="{FF2B5EF4-FFF2-40B4-BE49-F238E27FC236}">
                <a16:creationId xmlns:a16="http://schemas.microsoft.com/office/drawing/2014/main" id="{9CE93B47-FC63-4739-B410-3BD15602364D}"/>
              </a:ext>
            </a:extLst>
          </p:cNvPr>
          <p:cNvPicPr>
            <a:picLocks noChangeAspect="1" noChangeArrowheads="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9181683" y="3162279"/>
            <a:ext cx="1219200" cy="1219200"/>
          </a:xfrm>
          <a:prstGeom prst="rect">
            <a:avLst/>
          </a:prstGeom>
          <a:noFill/>
          <a:extLst>
            <a:ext uri="{909E8E84-426E-40DD-AFC4-6F175D3DCCD1}">
              <a14:hiddenFill xmlns:a14="http://schemas.microsoft.com/office/drawing/2010/main">
                <a:solidFill>
                  <a:srgbClr val="FFFFFF"/>
                </a:solidFill>
              </a14:hiddenFill>
            </a:ext>
          </a:extLst>
        </p:spPr>
      </p:pic>
      <p:pic>
        <p:nvPicPr>
          <p:cNvPr id="16" name="Google Shape;56;p13">
            <a:extLst>
              <a:ext uri="{FF2B5EF4-FFF2-40B4-BE49-F238E27FC236}">
                <a16:creationId xmlns:a16="http://schemas.microsoft.com/office/drawing/2014/main" id="{505D10F4-36A3-42C2-985C-687188207C8F}"/>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775470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left)">
                                      <p:cBhvr>
                                        <p:cTn id="7" dur="500"/>
                                        <p:tgtEl>
                                          <p:spTgt spid="37"/>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22"/>
                                        </p:tgtEl>
                                        <p:attrNameLst>
                                          <p:attrName>style.visibility</p:attrName>
                                        </p:attrNameLst>
                                      </p:cBhvr>
                                      <p:to>
                                        <p:strVal val="visible"/>
                                      </p:to>
                                    </p:set>
                                    <p:animEffect transition="in" filter="wipe(left)">
                                      <p:cBhvr>
                                        <p:cTn id="10" dur="500"/>
                                        <p:tgtEl>
                                          <p:spTgt spid="2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wipe(left)">
                                      <p:cBhvr>
                                        <p:cTn id="15" dur="500"/>
                                        <p:tgtEl>
                                          <p:spTgt spid="38"/>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23"/>
                                        </p:tgtEl>
                                        <p:attrNameLst>
                                          <p:attrName>style.visibility</p:attrName>
                                        </p:attrNameLst>
                                      </p:cBhvr>
                                      <p:to>
                                        <p:strVal val="visible"/>
                                      </p:to>
                                    </p:set>
                                    <p:animEffect transition="in" filter="wipe(left)">
                                      <p:cBhvr>
                                        <p:cTn id="18" dur="500"/>
                                        <p:tgtEl>
                                          <p:spTgt spid="2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par>
                                <p:cTn id="24" presetID="22" presetClass="entr" presetSubtype="8" fill="hold" nodeType="withEffect">
                                  <p:stCondLst>
                                    <p:cond delay="0"/>
                                  </p:stCondLst>
                                  <p:childTnLst>
                                    <p:set>
                                      <p:cBhvr>
                                        <p:cTn id="25" dur="1" fill="hold">
                                          <p:stCondLst>
                                            <p:cond delay="0"/>
                                          </p:stCondLst>
                                        </p:cTn>
                                        <p:tgtEl>
                                          <p:spTgt spid="39"/>
                                        </p:tgtEl>
                                        <p:attrNameLst>
                                          <p:attrName>style.visibility</p:attrName>
                                        </p:attrNameLst>
                                      </p:cBhvr>
                                      <p:to>
                                        <p:strVal val="visible"/>
                                      </p:to>
                                    </p:set>
                                    <p:animEffect transition="in" filter="wipe(left)">
                                      <p:cBhvr>
                                        <p:cTn id="26" dur="500"/>
                                        <p:tgtEl>
                                          <p:spTgt spid="3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animEffect transition="in" filter="wipe(left)">
                                      <p:cBhvr>
                                        <p:cTn id="31" dur="500"/>
                                        <p:tgtEl>
                                          <p:spTgt spid="40"/>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42"/>
                                        </p:tgtEl>
                                        <p:attrNameLst>
                                          <p:attrName>style.visibility</p:attrName>
                                        </p:attrNameLst>
                                      </p:cBhvr>
                                      <p:to>
                                        <p:strVal val="visible"/>
                                      </p:to>
                                    </p:set>
                                    <p:animEffect transition="in" filter="wipe(left)">
                                      <p:cBhvr>
                                        <p:cTn id="39" dur="500"/>
                                        <p:tgtEl>
                                          <p:spTgt spid="42"/>
                                        </p:tgtEl>
                                      </p:cBhvr>
                                    </p:animEffect>
                                  </p:childTnLst>
                                </p:cTn>
                              </p:par>
                              <p:par>
                                <p:cTn id="40" presetID="22" presetClass="entr" presetSubtype="8" fill="hold" nodeType="withEffect">
                                  <p:stCondLst>
                                    <p:cond delay="0"/>
                                  </p:stCondLst>
                                  <p:childTnLst>
                                    <p:set>
                                      <p:cBhvr>
                                        <p:cTn id="41" dur="1" fill="hold">
                                          <p:stCondLst>
                                            <p:cond delay="0"/>
                                          </p:stCondLst>
                                        </p:cTn>
                                        <p:tgtEl>
                                          <p:spTgt spid="43"/>
                                        </p:tgtEl>
                                        <p:attrNameLst>
                                          <p:attrName>style.visibility</p:attrName>
                                        </p:attrNameLst>
                                      </p:cBhvr>
                                      <p:to>
                                        <p:strVal val="visible"/>
                                      </p:to>
                                    </p:set>
                                    <p:animEffect transition="in" filter="wipe(left)">
                                      <p:cBhvr>
                                        <p:cTn id="42"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P spid="35" grpId="0"/>
      <p:bldP spid="36" grpId="0"/>
      <p:bldP spid="42"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Implementing Blockchain</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6" name="Picture 2" descr="Image result for 80 20 png">
            <a:extLst>
              <a:ext uri="{FF2B5EF4-FFF2-40B4-BE49-F238E27FC236}">
                <a16:creationId xmlns:a16="http://schemas.microsoft.com/office/drawing/2014/main" id="{DC57B156-EB8B-402D-8D1F-76A615DE3B2A}"/>
              </a:ext>
            </a:extLst>
          </p:cNvPr>
          <p:cNvPicPr>
            <a:picLocks noChangeAspect="1" noChangeArrowheads="1"/>
          </p:cNvPicPr>
          <p:nvPr/>
        </p:nvPicPr>
        <p:blipFill>
          <a:blip r:embed="rId4">
            <a:grayscl/>
            <a:extLst>
              <a:ext uri="{28A0092B-C50C-407E-A947-70E740481C1C}">
                <a14:useLocalDpi xmlns:a14="http://schemas.microsoft.com/office/drawing/2010/main" val="0"/>
              </a:ext>
            </a:extLst>
          </a:blip>
          <a:srcRect/>
          <a:stretch>
            <a:fillRect/>
          </a:stretch>
        </p:blipFill>
        <p:spPr bwMode="auto">
          <a:xfrm>
            <a:off x="3881414" y="2525333"/>
            <a:ext cx="4086225" cy="2743201"/>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7">
            <a:extLst>
              <a:ext uri="{FF2B5EF4-FFF2-40B4-BE49-F238E27FC236}">
                <a16:creationId xmlns:a16="http://schemas.microsoft.com/office/drawing/2014/main" id="{70D2EEFE-DBF7-40DB-932B-900BE6DD8A03}"/>
              </a:ext>
            </a:extLst>
          </p:cNvPr>
          <p:cNvSpPr/>
          <p:nvPr/>
        </p:nvSpPr>
        <p:spPr>
          <a:xfrm>
            <a:off x="0" y="5486949"/>
            <a:ext cx="12192000" cy="738664"/>
          </a:xfrm>
          <a:prstGeom prst="rect">
            <a:avLst/>
          </a:prstGeom>
        </p:spPr>
        <p:txBody>
          <a:bodyPr wrap="square">
            <a:spAutoFit/>
          </a:bodyPr>
          <a:lstStyle/>
          <a:p>
            <a:pPr algn="ctr"/>
            <a:r>
              <a:rPr lang="en-US" sz="2400" dirty="0">
                <a:solidFill>
                  <a:srgbClr val="2D4177"/>
                </a:solidFill>
                <a:latin typeface="AR CENA" panose="02000000000000000000" pitchFamily="2" charset="0"/>
              </a:rPr>
              <a:t>Implementing the Blockchain is "80% Business Process / 20% Technology"</a:t>
            </a:r>
          </a:p>
          <a:p>
            <a:pPr algn="ctr"/>
            <a:r>
              <a:rPr lang="en-US" i="1" dirty="0">
                <a:solidFill>
                  <a:srgbClr val="2E6DA5"/>
                </a:solidFill>
                <a:latin typeface="GillSans-Italic"/>
              </a:rPr>
              <a:t>[it’s not the other way around]</a:t>
            </a:r>
            <a:endParaRPr lang="en-US" dirty="0">
              <a:solidFill>
                <a:srgbClr val="2E6DA5"/>
              </a:solidFill>
            </a:endParaRPr>
          </a:p>
        </p:txBody>
      </p:sp>
      <p:pic>
        <p:nvPicPr>
          <p:cNvPr id="11" name="Google Shape;56;p13">
            <a:extLst>
              <a:ext uri="{FF2B5EF4-FFF2-40B4-BE49-F238E27FC236}">
                <a16:creationId xmlns:a16="http://schemas.microsoft.com/office/drawing/2014/main" id="{58668FE5-E97F-4DCA-9769-353FDD5002EF}"/>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2125778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up)">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BSV Blockchain</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11" name="Google Shape;56;p13">
            <a:extLst>
              <a:ext uri="{FF2B5EF4-FFF2-40B4-BE49-F238E27FC236}">
                <a16:creationId xmlns:a16="http://schemas.microsoft.com/office/drawing/2014/main" id="{58668FE5-E97F-4DCA-9769-353FDD5002EF}"/>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pic>
        <p:nvPicPr>
          <p:cNvPr id="9" name="Picture 8">
            <a:extLst>
              <a:ext uri="{FF2B5EF4-FFF2-40B4-BE49-F238E27FC236}">
                <a16:creationId xmlns:a16="http://schemas.microsoft.com/office/drawing/2014/main" id="{523871F1-5AF7-9453-6DA4-7E6370652A57}"/>
              </a:ext>
            </a:extLst>
          </p:cNvPr>
          <p:cNvPicPr>
            <a:picLocks noChangeAspect="1"/>
          </p:cNvPicPr>
          <p:nvPr/>
        </p:nvPicPr>
        <p:blipFill>
          <a:blip r:embed="rId5"/>
          <a:stretch>
            <a:fillRect/>
          </a:stretch>
        </p:blipFill>
        <p:spPr>
          <a:xfrm>
            <a:off x="670124" y="2642109"/>
            <a:ext cx="4808077" cy="2729526"/>
          </a:xfrm>
          <a:prstGeom prst="rect">
            <a:avLst/>
          </a:prstGeom>
        </p:spPr>
      </p:pic>
      <p:pic>
        <p:nvPicPr>
          <p:cNvPr id="12" name="Picture 11">
            <a:extLst>
              <a:ext uri="{FF2B5EF4-FFF2-40B4-BE49-F238E27FC236}">
                <a16:creationId xmlns:a16="http://schemas.microsoft.com/office/drawing/2014/main" id="{A8452567-7F32-2537-6CC3-A38BD6FCC5DB}"/>
              </a:ext>
            </a:extLst>
          </p:cNvPr>
          <p:cNvPicPr>
            <a:picLocks noChangeAspect="1"/>
          </p:cNvPicPr>
          <p:nvPr/>
        </p:nvPicPr>
        <p:blipFill>
          <a:blip r:embed="rId6"/>
          <a:stretch>
            <a:fillRect/>
          </a:stretch>
        </p:blipFill>
        <p:spPr>
          <a:xfrm>
            <a:off x="6193897" y="1723484"/>
            <a:ext cx="5404179" cy="4566775"/>
          </a:xfrm>
          <a:prstGeom prst="rect">
            <a:avLst/>
          </a:prstGeom>
        </p:spPr>
      </p:pic>
      <p:cxnSp>
        <p:nvCxnSpPr>
          <p:cNvPr id="13" name="Straight Connector 12">
            <a:extLst>
              <a:ext uri="{FF2B5EF4-FFF2-40B4-BE49-F238E27FC236}">
                <a16:creationId xmlns:a16="http://schemas.microsoft.com/office/drawing/2014/main" id="{72D58D34-8363-65D0-EE7C-3854A8F4971C}"/>
              </a:ext>
            </a:extLst>
          </p:cNvPr>
          <p:cNvCxnSpPr/>
          <p:nvPr/>
        </p:nvCxnSpPr>
        <p:spPr>
          <a:xfrm>
            <a:off x="5837013" y="1603415"/>
            <a:ext cx="0" cy="4861367"/>
          </a:xfrm>
          <a:prstGeom prst="line">
            <a:avLst/>
          </a:prstGeom>
          <a:ln w="38100">
            <a:solidFill>
              <a:schemeClr val="accent5">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9882273"/>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is Not a Problem Looking for a Solution</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3BF4BE38-58AC-48A8-A836-4D1159DA0529}"/>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071895" y="1853824"/>
            <a:ext cx="4038600" cy="4038600"/>
          </a:xfrm>
          <a:prstGeom prst="rect">
            <a:avLst/>
          </a:prstGeom>
        </p:spPr>
      </p:pic>
      <p:pic>
        <p:nvPicPr>
          <p:cNvPr id="6" name="Google Shape;56;p13">
            <a:extLst>
              <a:ext uri="{FF2B5EF4-FFF2-40B4-BE49-F238E27FC236}">
                <a16:creationId xmlns:a16="http://schemas.microsoft.com/office/drawing/2014/main" id="{F0E04BDA-69BF-44A6-AB15-689C9FAF5A09}"/>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55860179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is a Solution Looking for Problems</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CEAD04AC-938F-4568-9E59-55A952244CEC}"/>
              </a:ext>
            </a:extLst>
          </p:cNvPr>
          <p:cNvPicPr>
            <a:picLocks noChangeAspect="1"/>
          </p:cNvPicPr>
          <p:nvPr/>
        </p:nvPicPr>
        <p:blipFill>
          <a:blip r:embed="rId4">
            <a:grayscl/>
            <a:extLst>
              <a:ext uri="{28A0092B-C50C-407E-A947-70E740481C1C}">
                <a14:useLocalDpi xmlns:a14="http://schemas.microsoft.com/office/drawing/2010/main" val="0"/>
              </a:ext>
            </a:extLst>
          </a:blip>
          <a:stretch>
            <a:fillRect/>
          </a:stretch>
        </p:blipFill>
        <p:spPr>
          <a:xfrm>
            <a:off x="4387499" y="2259276"/>
            <a:ext cx="3352800" cy="3352800"/>
          </a:xfrm>
          <a:prstGeom prst="rect">
            <a:avLst/>
          </a:prstGeom>
        </p:spPr>
      </p:pic>
      <p:pic>
        <p:nvPicPr>
          <p:cNvPr id="6" name="Picture 5">
            <a:extLst>
              <a:ext uri="{FF2B5EF4-FFF2-40B4-BE49-F238E27FC236}">
                <a16:creationId xmlns:a16="http://schemas.microsoft.com/office/drawing/2014/main" id="{9267A1C4-09DB-4217-87EF-34A7350D6E37}"/>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7504" y="2754576"/>
            <a:ext cx="609600" cy="609600"/>
          </a:xfrm>
          <a:prstGeom prst="rect">
            <a:avLst/>
          </a:prstGeom>
        </p:spPr>
      </p:pic>
      <p:pic>
        <p:nvPicPr>
          <p:cNvPr id="8" name="Picture 7">
            <a:extLst>
              <a:ext uri="{FF2B5EF4-FFF2-40B4-BE49-F238E27FC236}">
                <a16:creationId xmlns:a16="http://schemas.microsoft.com/office/drawing/2014/main" id="{AA1F39D1-9C44-400E-A8C1-7ACCB9782B9A}"/>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7504" y="3565480"/>
            <a:ext cx="609600" cy="609600"/>
          </a:xfrm>
          <a:prstGeom prst="rect">
            <a:avLst/>
          </a:prstGeom>
        </p:spPr>
      </p:pic>
      <p:pic>
        <p:nvPicPr>
          <p:cNvPr id="11" name="Picture 10">
            <a:extLst>
              <a:ext uri="{FF2B5EF4-FFF2-40B4-BE49-F238E27FC236}">
                <a16:creationId xmlns:a16="http://schemas.microsoft.com/office/drawing/2014/main" id="{04C8948E-5F21-4901-81FF-9077A974B475}"/>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7897504" y="4175080"/>
            <a:ext cx="609600" cy="609600"/>
          </a:xfrm>
          <a:prstGeom prst="rect">
            <a:avLst/>
          </a:prstGeom>
        </p:spPr>
      </p:pic>
      <p:pic>
        <p:nvPicPr>
          <p:cNvPr id="12" name="Picture 11">
            <a:extLst>
              <a:ext uri="{FF2B5EF4-FFF2-40B4-BE49-F238E27FC236}">
                <a16:creationId xmlns:a16="http://schemas.microsoft.com/office/drawing/2014/main" id="{B9326D0C-E9E7-4708-8378-D304E996A2C5}"/>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54104" y="2754576"/>
            <a:ext cx="609600" cy="609600"/>
          </a:xfrm>
          <a:prstGeom prst="rect">
            <a:avLst/>
          </a:prstGeom>
        </p:spPr>
      </p:pic>
      <p:pic>
        <p:nvPicPr>
          <p:cNvPr id="13" name="Picture 12">
            <a:extLst>
              <a:ext uri="{FF2B5EF4-FFF2-40B4-BE49-F238E27FC236}">
                <a16:creationId xmlns:a16="http://schemas.microsoft.com/office/drawing/2014/main" id="{81A81EB8-9395-4247-A1B5-9C1742342B6C}"/>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54104" y="3565480"/>
            <a:ext cx="609600" cy="609600"/>
          </a:xfrm>
          <a:prstGeom prst="rect">
            <a:avLst/>
          </a:prstGeom>
        </p:spPr>
      </p:pic>
      <p:pic>
        <p:nvPicPr>
          <p:cNvPr id="14" name="Picture 13">
            <a:extLst>
              <a:ext uri="{FF2B5EF4-FFF2-40B4-BE49-F238E27FC236}">
                <a16:creationId xmlns:a16="http://schemas.microsoft.com/office/drawing/2014/main" id="{7B1D72A9-19B5-424C-8C01-3595D18CE51E}"/>
              </a:ext>
            </a:extLst>
          </p:cNvPr>
          <p:cNvPicPr>
            <a:picLocks noChangeAspect="1"/>
          </p:cNvPicPr>
          <p:nvPr/>
        </p:nvPicPr>
        <p:blipFill>
          <a:blip r:embed="rId5" cstate="print">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3554104" y="4175080"/>
            <a:ext cx="609600" cy="609600"/>
          </a:xfrm>
          <a:prstGeom prst="rect">
            <a:avLst/>
          </a:prstGeom>
        </p:spPr>
      </p:pic>
      <p:sp>
        <p:nvSpPr>
          <p:cNvPr id="15" name="Rectangle 14">
            <a:extLst>
              <a:ext uri="{FF2B5EF4-FFF2-40B4-BE49-F238E27FC236}">
                <a16:creationId xmlns:a16="http://schemas.microsoft.com/office/drawing/2014/main" id="{2A245AC9-2DCD-4335-B7C4-0F08EEADF316}"/>
              </a:ext>
            </a:extLst>
          </p:cNvPr>
          <p:cNvSpPr/>
          <p:nvPr/>
        </p:nvSpPr>
        <p:spPr>
          <a:xfrm>
            <a:off x="8583304" y="2844844"/>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6" name="Rectangle 15">
            <a:extLst>
              <a:ext uri="{FF2B5EF4-FFF2-40B4-BE49-F238E27FC236}">
                <a16:creationId xmlns:a16="http://schemas.microsoft.com/office/drawing/2014/main" id="{3A7D9CAC-6485-4CE2-9DDE-07501A13DDCF}"/>
              </a:ext>
            </a:extLst>
          </p:cNvPr>
          <p:cNvSpPr/>
          <p:nvPr/>
        </p:nvSpPr>
        <p:spPr>
          <a:xfrm>
            <a:off x="8583304" y="3668976"/>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7" name="Rectangle 16">
            <a:extLst>
              <a:ext uri="{FF2B5EF4-FFF2-40B4-BE49-F238E27FC236}">
                <a16:creationId xmlns:a16="http://schemas.microsoft.com/office/drawing/2014/main" id="{31EBCC63-8FBE-4C39-AFB6-EDC46AEAB83D}"/>
              </a:ext>
            </a:extLst>
          </p:cNvPr>
          <p:cNvSpPr/>
          <p:nvPr/>
        </p:nvSpPr>
        <p:spPr>
          <a:xfrm>
            <a:off x="8583304" y="4278576"/>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8" name="Rectangle 17">
            <a:extLst>
              <a:ext uri="{FF2B5EF4-FFF2-40B4-BE49-F238E27FC236}">
                <a16:creationId xmlns:a16="http://schemas.microsoft.com/office/drawing/2014/main" id="{A8DB7409-5E9D-4976-962D-B479B9B9757F}"/>
              </a:ext>
            </a:extLst>
          </p:cNvPr>
          <p:cNvSpPr/>
          <p:nvPr/>
        </p:nvSpPr>
        <p:spPr>
          <a:xfrm>
            <a:off x="1039504" y="2830776"/>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19" name="Rectangle 18">
            <a:extLst>
              <a:ext uri="{FF2B5EF4-FFF2-40B4-BE49-F238E27FC236}">
                <a16:creationId xmlns:a16="http://schemas.microsoft.com/office/drawing/2014/main" id="{C913CC60-1BD5-47CE-B1EB-75A5CE57FD30}"/>
              </a:ext>
            </a:extLst>
          </p:cNvPr>
          <p:cNvSpPr/>
          <p:nvPr/>
        </p:nvSpPr>
        <p:spPr>
          <a:xfrm>
            <a:off x="1039504" y="3654908"/>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sp>
        <p:nvSpPr>
          <p:cNvPr id="20" name="Rectangle 19">
            <a:extLst>
              <a:ext uri="{FF2B5EF4-FFF2-40B4-BE49-F238E27FC236}">
                <a16:creationId xmlns:a16="http://schemas.microsoft.com/office/drawing/2014/main" id="{53BC9E6C-7438-40BC-A6A7-5B0E051D2525}"/>
              </a:ext>
            </a:extLst>
          </p:cNvPr>
          <p:cNvSpPr/>
          <p:nvPr/>
        </p:nvSpPr>
        <p:spPr>
          <a:xfrm>
            <a:off x="1039504" y="4264508"/>
            <a:ext cx="2438400" cy="457200"/>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a:solidFill>
                  <a:srgbClr val="023753"/>
                </a:solidFill>
              </a:rPr>
              <a:t>Future</a:t>
            </a:r>
          </a:p>
        </p:txBody>
      </p:sp>
      <p:pic>
        <p:nvPicPr>
          <p:cNvPr id="21" name="Picture 4" descr="Image result for google logo png">
            <a:extLst>
              <a:ext uri="{FF2B5EF4-FFF2-40B4-BE49-F238E27FC236}">
                <a16:creationId xmlns:a16="http://schemas.microsoft.com/office/drawing/2014/main" id="{84A9D0BD-6564-4C84-B021-858C40B0AF3D}"/>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990613" y="2825155"/>
            <a:ext cx="1191790" cy="496579"/>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6" descr="Image result for facebook logo png">
            <a:extLst>
              <a:ext uri="{FF2B5EF4-FFF2-40B4-BE49-F238E27FC236}">
                <a16:creationId xmlns:a16="http://schemas.microsoft.com/office/drawing/2014/main" id="{CE1DB469-9186-4140-A08A-240C9680FEF4}"/>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966779" y="3745176"/>
            <a:ext cx="1335902" cy="280834"/>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uber logo png">
            <a:extLst>
              <a:ext uri="{FF2B5EF4-FFF2-40B4-BE49-F238E27FC236}">
                <a16:creationId xmlns:a16="http://schemas.microsoft.com/office/drawing/2014/main" id="{5ADE5598-507A-4B42-8473-BF0ABDB83DA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8964304" y="4094221"/>
            <a:ext cx="1828800" cy="863601"/>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uber logo png">
            <a:extLst>
              <a:ext uri="{FF2B5EF4-FFF2-40B4-BE49-F238E27FC236}">
                <a16:creationId xmlns:a16="http://schemas.microsoft.com/office/drawing/2014/main" id="{0E75CC5B-49C4-434A-A20C-A847236222A8}"/>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10315816" y="4278577"/>
            <a:ext cx="453053" cy="453053"/>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2" descr="Image result for amazon logo png">
            <a:extLst>
              <a:ext uri="{FF2B5EF4-FFF2-40B4-BE49-F238E27FC236}">
                <a16:creationId xmlns:a16="http://schemas.microsoft.com/office/drawing/2014/main" id="{68D5E6F8-4506-4825-8E5C-792A99D291CD}"/>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9470324" y="3730137"/>
            <a:ext cx="1246581" cy="374597"/>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4" descr="Image result for airbnb logo png">
            <a:extLst>
              <a:ext uri="{FF2B5EF4-FFF2-40B4-BE49-F238E27FC236}">
                <a16:creationId xmlns:a16="http://schemas.microsoft.com/office/drawing/2014/main" id="{1F181F15-8589-47A3-B543-84491108F073}"/>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953905" y="4300794"/>
            <a:ext cx="1232075" cy="385024"/>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Image result for hotmail logo png">
            <a:extLst>
              <a:ext uri="{FF2B5EF4-FFF2-40B4-BE49-F238E27FC236}">
                <a16:creationId xmlns:a16="http://schemas.microsoft.com/office/drawing/2014/main" id="{F741819F-644E-4ABB-9113-5F606F91CAEF}"/>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464900" y="2197701"/>
            <a:ext cx="3336162" cy="1751486"/>
          </a:xfrm>
          <a:prstGeom prst="rect">
            <a:avLst/>
          </a:prstGeom>
          <a:noFill/>
          <a:extLst>
            <a:ext uri="{909E8E84-426E-40DD-AFC4-6F175D3DCCD1}">
              <a14:hiddenFill xmlns:a14="http://schemas.microsoft.com/office/drawing/2010/main">
                <a:solidFill>
                  <a:srgbClr val="FFFFFF"/>
                </a:solidFill>
              </a14:hiddenFill>
            </a:ext>
          </a:extLst>
        </p:spPr>
      </p:pic>
      <p:pic>
        <p:nvPicPr>
          <p:cNvPr id="28" name="Google Shape;56;p13">
            <a:extLst>
              <a:ext uri="{FF2B5EF4-FFF2-40B4-BE49-F238E27FC236}">
                <a16:creationId xmlns:a16="http://schemas.microsoft.com/office/drawing/2014/main" id="{1070BEC3-B35E-465A-8486-58896C6FCFC2}"/>
              </a:ext>
            </a:extLst>
          </p:cNvPr>
          <p:cNvPicPr preferRelativeResize="0"/>
          <p:nvPr/>
        </p:nvPicPr>
        <p:blipFill>
          <a:blip r:embed="rId13">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6062188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outVertical)">
                                      <p:cBhvr>
                                        <p:cTn id="7" dur="500"/>
                                        <p:tgtEl>
                                          <p:spTgt spid="6"/>
                                        </p:tgtEl>
                                      </p:cBhvr>
                                    </p:animEffect>
                                  </p:childTnLst>
                                </p:cTn>
                              </p:par>
                              <p:par>
                                <p:cTn id="8" presetID="16" presetClass="entr" presetSubtype="37"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arn(outVertical)">
                                      <p:cBhvr>
                                        <p:cTn id="10" dur="500"/>
                                        <p:tgtEl>
                                          <p:spTgt spid="8"/>
                                        </p:tgtEl>
                                      </p:cBhvr>
                                    </p:animEffect>
                                  </p:childTnLst>
                                </p:cTn>
                              </p:par>
                              <p:par>
                                <p:cTn id="11" presetID="16" presetClass="entr" presetSubtype="37"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outVertical)">
                                      <p:cBhvr>
                                        <p:cTn id="13" dur="500"/>
                                        <p:tgtEl>
                                          <p:spTgt spid="11"/>
                                        </p:tgtEl>
                                      </p:cBhvr>
                                    </p:animEffect>
                                  </p:childTnLst>
                                </p:cTn>
                              </p:par>
                              <p:par>
                                <p:cTn id="14" presetID="16" presetClass="entr" presetSubtype="37"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outVertical)">
                                      <p:cBhvr>
                                        <p:cTn id="16" dur="500"/>
                                        <p:tgtEl>
                                          <p:spTgt spid="12"/>
                                        </p:tgtEl>
                                      </p:cBhvr>
                                    </p:animEffect>
                                  </p:childTnLst>
                                </p:cTn>
                              </p:par>
                              <p:par>
                                <p:cTn id="17" presetID="16" presetClass="entr" presetSubtype="37"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outVertical)">
                                      <p:cBhvr>
                                        <p:cTn id="19" dur="500"/>
                                        <p:tgtEl>
                                          <p:spTgt spid="13"/>
                                        </p:tgtEl>
                                      </p:cBhvr>
                                    </p:animEffect>
                                  </p:childTnLst>
                                </p:cTn>
                              </p:par>
                              <p:par>
                                <p:cTn id="20" presetID="16" presetClass="entr" presetSubtype="37"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outVertical)">
                                      <p:cBhvr>
                                        <p:cTn id="22" dur="500"/>
                                        <p:tgtEl>
                                          <p:spTgt spid="14"/>
                                        </p:tgtEl>
                                      </p:cBhvr>
                                    </p:animEffect>
                                  </p:childTnLst>
                                </p:cTn>
                              </p:par>
                              <p:par>
                                <p:cTn id="23" presetID="16" presetClass="entr" presetSubtype="37"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barn(outVertical)">
                                      <p:cBhvr>
                                        <p:cTn id="25" dur="500"/>
                                        <p:tgtEl>
                                          <p:spTgt spid="15"/>
                                        </p:tgtEl>
                                      </p:cBhvr>
                                    </p:animEffect>
                                  </p:childTnLst>
                                </p:cTn>
                              </p:par>
                              <p:par>
                                <p:cTn id="26" presetID="16" presetClass="entr" presetSubtype="37" fill="hold" grpId="0" nodeType="with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barn(outVertical)">
                                      <p:cBhvr>
                                        <p:cTn id="28" dur="500"/>
                                        <p:tgtEl>
                                          <p:spTgt spid="16"/>
                                        </p:tgtEl>
                                      </p:cBhvr>
                                    </p:animEffect>
                                  </p:childTnLst>
                                </p:cTn>
                              </p:par>
                              <p:par>
                                <p:cTn id="29" presetID="16" presetClass="entr" presetSubtype="37" fill="hold" grpId="0"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barn(outVertical)">
                                      <p:cBhvr>
                                        <p:cTn id="31" dur="500"/>
                                        <p:tgtEl>
                                          <p:spTgt spid="17"/>
                                        </p:tgtEl>
                                      </p:cBhvr>
                                    </p:animEffect>
                                  </p:childTnLst>
                                </p:cTn>
                              </p:par>
                              <p:par>
                                <p:cTn id="32" presetID="16" presetClass="entr" presetSubtype="37" fill="hold" grpId="0" nodeType="withEffect">
                                  <p:stCondLst>
                                    <p:cond delay="0"/>
                                  </p:stCondLst>
                                  <p:childTnLst>
                                    <p:set>
                                      <p:cBhvr>
                                        <p:cTn id="33" dur="1" fill="hold">
                                          <p:stCondLst>
                                            <p:cond delay="0"/>
                                          </p:stCondLst>
                                        </p:cTn>
                                        <p:tgtEl>
                                          <p:spTgt spid="18"/>
                                        </p:tgtEl>
                                        <p:attrNameLst>
                                          <p:attrName>style.visibility</p:attrName>
                                        </p:attrNameLst>
                                      </p:cBhvr>
                                      <p:to>
                                        <p:strVal val="visible"/>
                                      </p:to>
                                    </p:set>
                                    <p:animEffect transition="in" filter="barn(outVertical)">
                                      <p:cBhvr>
                                        <p:cTn id="34" dur="500"/>
                                        <p:tgtEl>
                                          <p:spTgt spid="18"/>
                                        </p:tgtEl>
                                      </p:cBhvr>
                                    </p:animEffect>
                                  </p:childTnLst>
                                </p:cTn>
                              </p:par>
                              <p:par>
                                <p:cTn id="35" presetID="16" presetClass="entr" presetSubtype="37" fill="hold" grpId="0" nodeType="withEffect">
                                  <p:stCondLst>
                                    <p:cond delay="0"/>
                                  </p:stCondLst>
                                  <p:childTnLst>
                                    <p:set>
                                      <p:cBhvr>
                                        <p:cTn id="36" dur="1" fill="hold">
                                          <p:stCondLst>
                                            <p:cond delay="0"/>
                                          </p:stCondLst>
                                        </p:cTn>
                                        <p:tgtEl>
                                          <p:spTgt spid="19"/>
                                        </p:tgtEl>
                                        <p:attrNameLst>
                                          <p:attrName>style.visibility</p:attrName>
                                        </p:attrNameLst>
                                      </p:cBhvr>
                                      <p:to>
                                        <p:strVal val="visible"/>
                                      </p:to>
                                    </p:set>
                                    <p:animEffect transition="in" filter="barn(outVertical)">
                                      <p:cBhvr>
                                        <p:cTn id="37" dur="500"/>
                                        <p:tgtEl>
                                          <p:spTgt spid="19"/>
                                        </p:tgtEl>
                                      </p:cBhvr>
                                    </p:animEffect>
                                  </p:childTnLst>
                                </p:cTn>
                              </p:par>
                              <p:par>
                                <p:cTn id="38" presetID="16" presetClass="entr" presetSubtype="37" fill="hold" grpId="0" nodeType="withEffect">
                                  <p:stCondLst>
                                    <p:cond delay="0"/>
                                  </p:stCondLst>
                                  <p:childTnLst>
                                    <p:set>
                                      <p:cBhvr>
                                        <p:cTn id="39" dur="1" fill="hold">
                                          <p:stCondLst>
                                            <p:cond delay="0"/>
                                          </p:stCondLst>
                                        </p:cTn>
                                        <p:tgtEl>
                                          <p:spTgt spid="20"/>
                                        </p:tgtEl>
                                        <p:attrNameLst>
                                          <p:attrName>style.visibility</p:attrName>
                                        </p:attrNameLst>
                                      </p:cBhvr>
                                      <p:to>
                                        <p:strVal val="visible"/>
                                      </p:to>
                                    </p:set>
                                    <p:animEffect transition="in" filter="barn(outVertical)">
                                      <p:cBhvr>
                                        <p:cTn id="40" dur="500"/>
                                        <p:tgtEl>
                                          <p:spTgt spid="20"/>
                                        </p:tgtEl>
                                      </p:cBhvr>
                                    </p:animEffect>
                                  </p:childTnLst>
                                </p:cTn>
                              </p:par>
                              <p:par>
                                <p:cTn id="41" presetID="16" presetClass="entr" presetSubtype="37" fill="hold" nodeType="withEffect">
                                  <p:stCondLst>
                                    <p:cond delay="0"/>
                                  </p:stCondLst>
                                  <p:childTnLst>
                                    <p:set>
                                      <p:cBhvr>
                                        <p:cTn id="42" dur="1" fill="hold">
                                          <p:stCondLst>
                                            <p:cond delay="0"/>
                                          </p:stCondLst>
                                        </p:cTn>
                                        <p:tgtEl>
                                          <p:spTgt spid="21"/>
                                        </p:tgtEl>
                                        <p:attrNameLst>
                                          <p:attrName>style.visibility</p:attrName>
                                        </p:attrNameLst>
                                      </p:cBhvr>
                                      <p:to>
                                        <p:strVal val="visible"/>
                                      </p:to>
                                    </p:set>
                                    <p:animEffect transition="in" filter="barn(outVertical)">
                                      <p:cBhvr>
                                        <p:cTn id="43" dur="500"/>
                                        <p:tgtEl>
                                          <p:spTgt spid="21"/>
                                        </p:tgtEl>
                                      </p:cBhvr>
                                    </p:animEffect>
                                  </p:childTnLst>
                                </p:cTn>
                              </p:par>
                              <p:par>
                                <p:cTn id="44" presetID="16" presetClass="entr" presetSubtype="37"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barn(outVertical)">
                                      <p:cBhvr>
                                        <p:cTn id="46" dur="500"/>
                                        <p:tgtEl>
                                          <p:spTgt spid="22"/>
                                        </p:tgtEl>
                                      </p:cBhvr>
                                    </p:animEffect>
                                  </p:childTnLst>
                                </p:cTn>
                              </p:par>
                              <p:par>
                                <p:cTn id="47" presetID="16" presetClass="entr" presetSubtype="37" fill="hold" nodeType="withEffect">
                                  <p:stCondLst>
                                    <p:cond delay="0"/>
                                  </p:stCondLst>
                                  <p:childTnLst>
                                    <p:set>
                                      <p:cBhvr>
                                        <p:cTn id="48" dur="1" fill="hold">
                                          <p:stCondLst>
                                            <p:cond delay="0"/>
                                          </p:stCondLst>
                                        </p:cTn>
                                        <p:tgtEl>
                                          <p:spTgt spid="23"/>
                                        </p:tgtEl>
                                        <p:attrNameLst>
                                          <p:attrName>style.visibility</p:attrName>
                                        </p:attrNameLst>
                                      </p:cBhvr>
                                      <p:to>
                                        <p:strVal val="visible"/>
                                      </p:to>
                                    </p:set>
                                    <p:animEffect transition="in" filter="barn(outVertical)">
                                      <p:cBhvr>
                                        <p:cTn id="49" dur="500"/>
                                        <p:tgtEl>
                                          <p:spTgt spid="23"/>
                                        </p:tgtEl>
                                      </p:cBhvr>
                                    </p:animEffect>
                                  </p:childTnLst>
                                </p:cTn>
                              </p:par>
                              <p:par>
                                <p:cTn id="50" presetID="16" presetClass="entr" presetSubtype="37" fill="hold" nodeType="withEffect">
                                  <p:stCondLst>
                                    <p:cond delay="0"/>
                                  </p:stCondLst>
                                  <p:childTnLst>
                                    <p:set>
                                      <p:cBhvr>
                                        <p:cTn id="51" dur="1" fill="hold">
                                          <p:stCondLst>
                                            <p:cond delay="0"/>
                                          </p:stCondLst>
                                        </p:cTn>
                                        <p:tgtEl>
                                          <p:spTgt spid="24"/>
                                        </p:tgtEl>
                                        <p:attrNameLst>
                                          <p:attrName>style.visibility</p:attrName>
                                        </p:attrNameLst>
                                      </p:cBhvr>
                                      <p:to>
                                        <p:strVal val="visible"/>
                                      </p:to>
                                    </p:set>
                                    <p:animEffect transition="in" filter="barn(outVertical)">
                                      <p:cBhvr>
                                        <p:cTn id="52" dur="500"/>
                                        <p:tgtEl>
                                          <p:spTgt spid="24"/>
                                        </p:tgtEl>
                                      </p:cBhvr>
                                    </p:animEffect>
                                  </p:childTnLst>
                                </p:cTn>
                              </p:par>
                              <p:par>
                                <p:cTn id="53" presetID="16" presetClass="entr" presetSubtype="37" fill="hold" nodeType="with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outVertical)">
                                      <p:cBhvr>
                                        <p:cTn id="55" dur="500"/>
                                        <p:tgtEl>
                                          <p:spTgt spid="25"/>
                                        </p:tgtEl>
                                      </p:cBhvr>
                                    </p:animEffect>
                                  </p:childTnLst>
                                </p:cTn>
                              </p:par>
                              <p:par>
                                <p:cTn id="56" presetID="16" presetClass="entr" presetSubtype="37" fill="hold" nodeType="withEffect">
                                  <p:stCondLst>
                                    <p:cond delay="0"/>
                                  </p:stCondLst>
                                  <p:childTnLst>
                                    <p:set>
                                      <p:cBhvr>
                                        <p:cTn id="57" dur="1" fill="hold">
                                          <p:stCondLst>
                                            <p:cond delay="0"/>
                                          </p:stCondLst>
                                        </p:cTn>
                                        <p:tgtEl>
                                          <p:spTgt spid="26"/>
                                        </p:tgtEl>
                                        <p:attrNameLst>
                                          <p:attrName>style.visibility</p:attrName>
                                        </p:attrNameLst>
                                      </p:cBhvr>
                                      <p:to>
                                        <p:strVal val="visible"/>
                                      </p:to>
                                    </p:set>
                                    <p:animEffect transition="in" filter="barn(outVertical)">
                                      <p:cBhvr>
                                        <p:cTn id="58" dur="500"/>
                                        <p:tgtEl>
                                          <p:spTgt spid="26"/>
                                        </p:tgtEl>
                                      </p:cBhvr>
                                    </p:animEffect>
                                  </p:childTnLst>
                                </p:cTn>
                              </p:par>
                              <p:par>
                                <p:cTn id="59" presetID="16" presetClass="entr" presetSubtype="37" fill="hold" nodeType="withEffect">
                                  <p:stCondLst>
                                    <p:cond delay="0"/>
                                  </p:stCondLst>
                                  <p:childTnLst>
                                    <p:set>
                                      <p:cBhvr>
                                        <p:cTn id="60" dur="1" fill="hold">
                                          <p:stCondLst>
                                            <p:cond delay="0"/>
                                          </p:stCondLst>
                                        </p:cTn>
                                        <p:tgtEl>
                                          <p:spTgt spid="27"/>
                                        </p:tgtEl>
                                        <p:attrNameLst>
                                          <p:attrName>style.visibility</p:attrName>
                                        </p:attrNameLst>
                                      </p:cBhvr>
                                      <p:to>
                                        <p:strVal val="visible"/>
                                      </p:to>
                                    </p:set>
                                    <p:animEffect transition="in" filter="barn(outVertical)">
                                      <p:cBhvr>
                                        <p:cTn id="61"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is Magical… But</a:t>
            </a:r>
          </a:p>
        </p:txBody>
      </p:sp>
      <p:pic>
        <p:nvPicPr>
          <p:cNvPr id="10" name="Picture 9">
            <a:extLst>
              <a:ext uri="{FF2B5EF4-FFF2-40B4-BE49-F238E27FC236}">
                <a16:creationId xmlns:a16="http://schemas.microsoft.com/office/drawing/2014/main" id="{156DF15D-1FC7-41A8-ABA4-CC9D3AE72F1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5" name="Picture 4">
            <a:extLst>
              <a:ext uri="{FF2B5EF4-FFF2-40B4-BE49-F238E27FC236}">
                <a16:creationId xmlns:a16="http://schemas.microsoft.com/office/drawing/2014/main" id="{A62E6C08-17F2-4684-8CF9-5C3E1A210F93}"/>
              </a:ext>
            </a:extLst>
          </p:cNvPr>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flipH="1">
            <a:off x="4001253" y="3135852"/>
            <a:ext cx="2867911" cy="2789553"/>
          </a:xfrm>
          <a:prstGeom prst="rect">
            <a:avLst/>
          </a:prstGeom>
        </p:spPr>
      </p:pic>
      <p:pic>
        <p:nvPicPr>
          <p:cNvPr id="6" name="Picture 5">
            <a:extLst>
              <a:ext uri="{FF2B5EF4-FFF2-40B4-BE49-F238E27FC236}">
                <a16:creationId xmlns:a16="http://schemas.microsoft.com/office/drawing/2014/main" id="{1B638033-14FE-4D86-B2D5-8352A91A5F44}"/>
              </a:ext>
            </a:extLst>
          </p:cNvPr>
          <p:cNvPicPr>
            <a:picLocks noChangeAspect="1"/>
          </p:cNvPicPr>
          <p:nvPr/>
        </p:nvPicPr>
        <p:blipFill>
          <a:blip r:embed="rId5" cstate="print">
            <a:grayscl/>
            <a:extLst>
              <a:ext uri="{28A0092B-C50C-407E-A947-70E740481C1C}">
                <a14:useLocalDpi xmlns:a14="http://schemas.microsoft.com/office/drawing/2010/main" val="0"/>
              </a:ext>
            </a:extLst>
          </a:blip>
          <a:stretch>
            <a:fillRect/>
          </a:stretch>
        </p:blipFill>
        <p:spPr>
          <a:xfrm>
            <a:off x="5435208" y="1688052"/>
            <a:ext cx="3234246" cy="2425685"/>
          </a:xfrm>
          <a:prstGeom prst="rect">
            <a:avLst/>
          </a:prstGeom>
        </p:spPr>
      </p:pic>
      <p:pic>
        <p:nvPicPr>
          <p:cNvPr id="8" name="Picture 7">
            <a:extLst>
              <a:ext uri="{FF2B5EF4-FFF2-40B4-BE49-F238E27FC236}">
                <a16:creationId xmlns:a16="http://schemas.microsoft.com/office/drawing/2014/main" id="{A0D90E18-D756-4845-8B01-47AB62C21ADB}"/>
              </a:ext>
            </a:extLst>
          </p:cNvPr>
          <p:cNvPicPr>
            <a:picLocks noChangeAspect="1"/>
          </p:cNvPicPr>
          <p:nvPr/>
        </p:nvPicPr>
        <p:blipFill>
          <a:blip r:embed="rId6">
            <a:lum bright="70000" contrast="-70000"/>
            <a:extLst>
              <a:ext uri="{28A0092B-C50C-407E-A947-70E740481C1C}">
                <a14:useLocalDpi xmlns:a14="http://schemas.microsoft.com/office/drawing/2010/main" val="0"/>
              </a:ext>
            </a:extLst>
          </a:blip>
          <a:stretch>
            <a:fillRect/>
          </a:stretch>
        </p:blipFill>
        <p:spPr>
          <a:xfrm rot="5400000">
            <a:off x="4696215" y="4138355"/>
            <a:ext cx="864797" cy="864797"/>
          </a:xfrm>
          <a:prstGeom prst="rect">
            <a:avLst/>
          </a:prstGeom>
        </p:spPr>
      </p:pic>
      <p:pic>
        <p:nvPicPr>
          <p:cNvPr id="11" name="Google Shape;56;p13">
            <a:extLst>
              <a:ext uri="{FF2B5EF4-FFF2-40B4-BE49-F238E27FC236}">
                <a16:creationId xmlns:a16="http://schemas.microsoft.com/office/drawing/2014/main" id="{34A974AE-5A38-410F-813B-E923C10644E4}"/>
              </a:ext>
            </a:extLst>
          </p:cNvPr>
          <p:cNvPicPr preferRelativeResize="0"/>
          <p:nvPr/>
        </p:nvPicPr>
        <p:blipFill>
          <a:blip r:embed="rId7">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14019510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75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Takaful </a:t>
            </a:r>
            <a:r>
              <a:rPr lang="en-US" sz="7200" b="1" dirty="0">
                <a:solidFill>
                  <a:schemeClr val="bg1"/>
                </a:solidFill>
              </a:rPr>
              <a:t>Powered</a:t>
            </a:r>
            <a:r>
              <a:rPr lang="en-US" b="1" dirty="0">
                <a:solidFill>
                  <a:schemeClr val="bg1"/>
                </a:solidFill>
              </a:rPr>
              <a:t> by </a:t>
            </a:r>
            <a:r>
              <a:rPr lang="en-US" sz="7200" b="1" dirty="0">
                <a:solidFill>
                  <a:schemeClr val="bg1"/>
                </a:solidFill>
              </a:rPr>
              <a:t>Blockchain</a:t>
            </a:r>
          </a:p>
        </p:txBody>
      </p:sp>
      <p:sp>
        <p:nvSpPr>
          <p:cNvPr id="3" name="Subtitle 2"/>
          <p:cNvSpPr>
            <a:spLocks noGrp="1"/>
          </p:cNvSpPr>
          <p:nvPr>
            <p:ph type="subTitle" idx="1"/>
          </p:nvPr>
        </p:nvSpPr>
        <p:spPr>
          <a:xfrm>
            <a:off x="1523999" y="3836678"/>
            <a:ext cx="1990726" cy="1655762"/>
          </a:xfrm>
          <a:solidFill>
            <a:srgbClr val="480000"/>
          </a:solidFill>
        </p:spPr>
        <p:txBody>
          <a:bodyPr>
            <a:normAutofit/>
          </a:bodyPr>
          <a:lstStyle/>
          <a:p>
            <a:endParaRPr lang="en-US" dirty="0">
              <a:solidFill>
                <a:schemeClr val="bg1"/>
              </a:solidFill>
            </a:endParaRPr>
          </a:p>
          <a:p>
            <a:r>
              <a:rPr lang="en-US" sz="3600" dirty="0">
                <a:solidFill>
                  <a:schemeClr val="bg1"/>
                </a:solidFill>
              </a:rPr>
              <a:t>Block 1</a:t>
            </a:r>
            <a:endParaRPr lang="en-US" dirty="0">
              <a:solidFill>
                <a:schemeClr val="bg2">
                  <a:lumMod val="75000"/>
                </a:schemeClr>
              </a:solidFill>
            </a:endParaRPr>
          </a:p>
        </p:txBody>
      </p:sp>
      <p:sp>
        <p:nvSpPr>
          <p:cNvPr id="6" name="Subtitle 2"/>
          <p:cNvSpPr txBox="1">
            <a:spLocks/>
          </p:cNvSpPr>
          <p:nvPr/>
        </p:nvSpPr>
        <p:spPr>
          <a:xfrm>
            <a:off x="3614738" y="3836678"/>
            <a:ext cx="7053262" cy="1655762"/>
          </a:xfrm>
          <a:prstGeom prst="rect">
            <a:avLst/>
          </a:prstGeom>
          <a:solidFill>
            <a:srgbClr val="360036"/>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dirty="0">
              <a:solidFill>
                <a:schemeClr val="bg1"/>
              </a:solidFill>
            </a:endParaRPr>
          </a:p>
          <a:p>
            <a:r>
              <a:rPr lang="en-US" sz="3600" dirty="0">
                <a:solidFill>
                  <a:schemeClr val="bg1"/>
                </a:solidFill>
              </a:rPr>
              <a:t>Blockchain Adoption</a:t>
            </a:r>
            <a:endParaRPr lang="en-US" dirty="0">
              <a:solidFill>
                <a:schemeClr val="bg1"/>
              </a:solidFill>
            </a:endParaRPr>
          </a:p>
        </p:txBody>
      </p:sp>
      <p:pic>
        <p:nvPicPr>
          <p:cNvPr id="9" name="Picture 8">
            <a:extLst>
              <a:ext uri="{FF2B5EF4-FFF2-40B4-BE49-F238E27FC236}">
                <a16:creationId xmlns:a16="http://schemas.microsoft.com/office/drawing/2014/main" id="{37C4C7BA-DF03-401E-998E-5B91505A2D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10" name="Google Shape;56;p13">
            <a:extLst>
              <a:ext uri="{FF2B5EF4-FFF2-40B4-BE49-F238E27FC236}">
                <a16:creationId xmlns:a16="http://schemas.microsoft.com/office/drawing/2014/main" id="{018AE24E-46B3-4754-AF9B-BF8863DDE851}"/>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177417415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Takaful </a:t>
            </a:r>
            <a:r>
              <a:rPr lang="en-US" sz="7200" b="1" dirty="0">
                <a:solidFill>
                  <a:schemeClr val="bg1"/>
                </a:solidFill>
              </a:rPr>
              <a:t>Powered</a:t>
            </a:r>
            <a:r>
              <a:rPr lang="en-US" b="1" dirty="0">
                <a:solidFill>
                  <a:schemeClr val="bg1"/>
                </a:solidFill>
              </a:rPr>
              <a:t> by </a:t>
            </a:r>
            <a:r>
              <a:rPr lang="en-US" sz="7200" b="1" dirty="0">
                <a:solidFill>
                  <a:schemeClr val="bg1"/>
                </a:solidFill>
              </a:rPr>
              <a:t>Blockchain</a:t>
            </a:r>
            <a:endParaRPr lang="en-US" b="1" dirty="0">
              <a:solidFill>
                <a:schemeClr val="bg1"/>
              </a:solidFill>
            </a:endParaRPr>
          </a:p>
        </p:txBody>
      </p:sp>
      <p:sp>
        <p:nvSpPr>
          <p:cNvPr id="3" name="Subtitle 2"/>
          <p:cNvSpPr>
            <a:spLocks noGrp="1"/>
          </p:cNvSpPr>
          <p:nvPr>
            <p:ph type="subTitle" idx="1"/>
          </p:nvPr>
        </p:nvSpPr>
        <p:spPr>
          <a:xfrm>
            <a:off x="1523998" y="3836678"/>
            <a:ext cx="9143999" cy="1655762"/>
          </a:xfrm>
          <a:solidFill>
            <a:srgbClr val="480000"/>
          </a:solidFill>
        </p:spPr>
        <p:txBody>
          <a:bodyPr>
            <a:normAutofit/>
          </a:bodyPr>
          <a:lstStyle/>
          <a:p>
            <a:endParaRPr lang="en-US" dirty="0">
              <a:solidFill>
                <a:schemeClr val="bg1"/>
              </a:solidFill>
            </a:endParaRPr>
          </a:p>
          <a:p>
            <a:r>
              <a:rPr lang="en-US" sz="3600" dirty="0">
                <a:solidFill>
                  <a:schemeClr val="bg1"/>
                </a:solidFill>
              </a:rPr>
              <a:t>Thanks!</a:t>
            </a:r>
            <a:endParaRPr lang="en-US" dirty="0">
              <a:solidFill>
                <a:schemeClr val="bg2">
                  <a:lumMod val="75000"/>
                </a:schemeClr>
              </a:solidFill>
            </a:endParaRPr>
          </a:p>
        </p:txBody>
      </p:sp>
      <p:pic>
        <p:nvPicPr>
          <p:cNvPr id="9" name="Google Shape;56;p13">
            <a:extLst>
              <a:ext uri="{FF2B5EF4-FFF2-40B4-BE49-F238E27FC236}">
                <a16:creationId xmlns:a16="http://schemas.microsoft.com/office/drawing/2014/main" id="{74D25FDF-EDD6-47D9-B141-385D5AAA6998}"/>
              </a:ext>
            </a:extLst>
          </p:cNvPr>
          <p:cNvPicPr preferRelativeResize="0"/>
          <p:nvPr/>
        </p:nvPicPr>
        <p:blipFill>
          <a:blip r:embed="rId3">
            <a:alphaModFix/>
          </a:blip>
          <a:stretch>
            <a:fillRect/>
          </a:stretch>
        </p:blipFill>
        <p:spPr>
          <a:xfrm>
            <a:off x="284087" y="6018341"/>
            <a:ext cx="1688696" cy="447656"/>
          </a:xfrm>
          <a:prstGeom prst="rect">
            <a:avLst/>
          </a:prstGeom>
          <a:noFill/>
          <a:ln>
            <a:noFill/>
          </a:ln>
        </p:spPr>
      </p:pic>
      <p:pic>
        <p:nvPicPr>
          <p:cNvPr id="10" name="Picture 9">
            <a:extLst>
              <a:ext uri="{FF2B5EF4-FFF2-40B4-BE49-F238E27FC236}">
                <a16:creationId xmlns:a16="http://schemas.microsoft.com/office/drawing/2014/main" id="{C64BD562-1126-430A-AC14-7E1AA8AC692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sp>
        <p:nvSpPr>
          <p:cNvPr id="7" name="TextBox 6">
            <a:extLst>
              <a:ext uri="{FF2B5EF4-FFF2-40B4-BE49-F238E27FC236}">
                <a16:creationId xmlns:a16="http://schemas.microsoft.com/office/drawing/2014/main" id="{8771ADDF-5A97-42D6-B2D5-4D63B7457C5B}"/>
              </a:ext>
            </a:extLst>
          </p:cNvPr>
          <p:cNvSpPr txBox="1"/>
          <p:nvPr/>
        </p:nvSpPr>
        <p:spPr>
          <a:xfrm>
            <a:off x="3809997" y="6100324"/>
            <a:ext cx="4572000" cy="523220"/>
          </a:xfrm>
          <a:prstGeom prst="rect">
            <a:avLst/>
          </a:prstGeom>
          <a:noFill/>
        </p:spPr>
        <p:txBody>
          <a:bodyPr wrap="square">
            <a:spAutoFit/>
          </a:bodyPr>
          <a:lstStyle/>
          <a:p>
            <a:pPr algn="ctr"/>
            <a:r>
              <a:rPr lang="en-US" sz="1400" dirty="0">
                <a:solidFill>
                  <a:srgbClr val="7030A0"/>
                </a:solidFill>
                <a:latin typeface="Tenor Sans" panose="02000000000000000000" pitchFamily="2" charset="0"/>
                <a:ea typeface="Segoe UI Black" panose="020B0A02040204020203" pitchFamily="34" charset="0"/>
                <a:hlinkClick r:id="rId5"/>
              </a:rPr>
              <a:t>salman@bsvblockchain.org</a:t>
            </a:r>
            <a:r>
              <a:rPr lang="en-US" sz="1400" dirty="0">
                <a:solidFill>
                  <a:srgbClr val="7030A0"/>
                </a:solidFill>
                <a:latin typeface="Tenor Sans" panose="02000000000000000000" pitchFamily="2" charset="0"/>
                <a:ea typeface="Segoe UI Black" panose="020B0A02040204020203" pitchFamily="34" charset="0"/>
              </a:rPr>
              <a:t> &amp; </a:t>
            </a:r>
            <a:r>
              <a:rPr lang="en-US" sz="1400" dirty="0">
                <a:solidFill>
                  <a:srgbClr val="7030A0"/>
                </a:solidFill>
                <a:latin typeface="Tenor Sans" panose="02000000000000000000" pitchFamily="2" charset="0"/>
                <a:ea typeface="Segoe UI Black" panose="020B0A02040204020203" pitchFamily="34" charset="0"/>
                <a:hlinkClick r:id="rId6"/>
              </a:rPr>
              <a:t>salman@matesol.net</a:t>
            </a:r>
            <a:endParaRPr lang="en-US" sz="1400" dirty="0">
              <a:solidFill>
                <a:srgbClr val="7030A0"/>
              </a:solidFill>
              <a:latin typeface="Tenor Sans" panose="02000000000000000000" pitchFamily="2" charset="0"/>
              <a:ea typeface="Segoe UI Black" panose="020B0A02040204020203" pitchFamily="34" charset="0"/>
            </a:endParaRPr>
          </a:p>
          <a:p>
            <a:pPr algn="ctr"/>
            <a:endParaRPr lang="en-US" sz="1400" dirty="0">
              <a:solidFill>
                <a:srgbClr val="7030A0"/>
              </a:solidFill>
            </a:endParaRPr>
          </a:p>
        </p:txBody>
      </p:sp>
    </p:spTree>
    <p:extLst>
      <p:ext uri="{BB962C8B-B14F-4D97-AF65-F5344CB8AC3E}">
        <p14:creationId xmlns:p14="http://schemas.microsoft.com/office/powerpoint/2010/main" val="277687505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07F45D92-B517-4193-B139-97A8F78D4347}"/>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Journey So Far… </a:t>
            </a:r>
          </a:p>
        </p:txBody>
      </p:sp>
      <p:sp>
        <p:nvSpPr>
          <p:cNvPr id="33" name="Content Placeholder 13">
            <a:extLst>
              <a:ext uri="{FF2B5EF4-FFF2-40B4-BE49-F238E27FC236}">
                <a16:creationId xmlns:a16="http://schemas.microsoft.com/office/drawing/2014/main" id="{749FC2F2-B306-4527-A3CA-D05D55BA5A52}"/>
              </a:ext>
            </a:extLst>
          </p:cNvPr>
          <p:cNvSpPr txBox="1">
            <a:spLocks/>
          </p:cNvSpPr>
          <p:nvPr/>
        </p:nvSpPr>
        <p:spPr>
          <a:xfrm>
            <a:off x="-11142" y="2050585"/>
            <a:ext cx="1828801" cy="5334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Whitepaper got published</a:t>
            </a:r>
          </a:p>
        </p:txBody>
      </p:sp>
      <p:sp>
        <p:nvSpPr>
          <p:cNvPr id="34" name="Content Placeholder 13">
            <a:extLst>
              <a:ext uri="{FF2B5EF4-FFF2-40B4-BE49-F238E27FC236}">
                <a16:creationId xmlns:a16="http://schemas.microsoft.com/office/drawing/2014/main" id="{2A57E54E-1300-4A2C-9708-0E283531B046}"/>
              </a:ext>
            </a:extLst>
          </p:cNvPr>
          <p:cNvSpPr txBox="1">
            <a:spLocks/>
          </p:cNvSpPr>
          <p:nvPr/>
        </p:nvSpPr>
        <p:spPr>
          <a:xfrm>
            <a:off x="903259" y="4836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First transaction happened in block #170</a:t>
            </a:r>
          </a:p>
        </p:txBody>
      </p:sp>
      <p:sp>
        <p:nvSpPr>
          <p:cNvPr id="35" name="Content Placeholder 13">
            <a:extLst>
              <a:ext uri="{FF2B5EF4-FFF2-40B4-BE49-F238E27FC236}">
                <a16:creationId xmlns:a16="http://schemas.microsoft.com/office/drawing/2014/main" id="{3DC30440-4E19-4F93-A2D7-AFFD0DAE8F5C}"/>
              </a:ext>
            </a:extLst>
          </p:cNvPr>
          <p:cNvSpPr txBox="1">
            <a:spLocks/>
          </p:cNvSpPr>
          <p:nvPr/>
        </p:nvSpPr>
        <p:spPr>
          <a:xfrm>
            <a:off x="2046259" y="15603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First consumer transaction happened for buying pizza</a:t>
            </a:r>
          </a:p>
        </p:txBody>
      </p:sp>
      <p:sp>
        <p:nvSpPr>
          <p:cNvPr id="36" name="Content Placeholder 13">
            <a:extLst>
              <a:ext uri="{FF2B5EF4-FFF2-40B4-BE49-F238E27FC236}">
                <a16:creationId xmlns:a16="http://schemas.microsoft.com/office/drawing/2014/main" id="{23F5D2D2-794E-40A1-B25A-8E047BE53A97}"/>
              </a:ext>
            </a:extLst>
          </p:cNvPr>
          <p:cNvSpPr txBox="1">
            <a:spLocks/>
          </p:cNvSpPr>
          <p:nvPr/>
        </p:nvSpPr>
        <p:spPr>
          <a:xfrm>
            <a:off x="4103659" y="1788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Fraud &amp; illicit behavior gains momentum </a:t>
            </a:r>
          </a:p>
        </p:txBody>
      </p:sp>
      <p:sp>
        <p:nvSpPr>
          <p:cNvPr id="37" name="Content Placeholder 13">
            <a:extLst>
              <a:ext uri="{FF2B5EF4-FFF2-40B4-BE49-F238E27FC236}">
                <a16:creationId xmlns:a16="http://schemas.microsoft.com/office/drawing/2014/main" id="{EDFB24D8-AA50-403A-A863-18C0A0038431}"/>
              </a:ext>
            </a:extLst>
          </p:cNvPr>
          <p:cNvSpPr txBox="1">
            <a:spLocks/>
          </p:cNvSpPr>
          <p:nvPr/>
        </p:nvSpPr>
        <p:spPr>
          <a:xfrm>
            <a:off x="5322859" y="4913144"/>
            <a:ext cx="1524000"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Banks started exploring Blockchain</a:t>
            </a:r>
          </a:p>
        </p:txBody>
      </p:sp>
      <p:sp>
        <p:nvSpPr>
          <p:cNvPr id="38" name="Content Placeholder 13">
            <a:extLst>
              <a:ext uri="{FF2B5EF4-FFF2-40B4-BE49-F238E27FC236}">
                <a16:creationId xmlns:a16="http://schemas.microsoft.com/office/drawing/2014/main" id="{48FA1BE0-5D53-45AA-A0AF-4E01E6E74886}"/>
              </a:ext>
            </a:extLst>
          </p:cNvPr>
          <p:cNvSpPr txBox="1">
            <a:spLocks/>
          </p:cNvSpPr>
          <p:nvPr/>
        </p:nvSpPr>
        <p:spPr>
          <a:xfrm>
            <a:off x="6313459" y="1712744"/>
            <a:ext cx="1524000"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Blockchain 2.0 </a:t>
            </a:r>
            <a:r>
              <a:rPr lang="en-US" sz="1400" b="1" dirty="0">
                <a:solidFill>
                  <a:schemeClr val="tx1">
                    <a:lumMod val="50000"/>
                    <a:lumOff val="50000"/>
                  </a:schemeClr>
                </a:solidFill>
                <a:latin typeface="Corbel" panose="020B0503020204020204" pitchFamily="34" charset="0"/>
              </a:rPr>
              <a:t>(Programmable Blockchain)</a:t>
            </a:r>
          </a:p>
        </p:txBody>
      </p:sp>
      <p:sp>
        <p:nvSpPr>
          <p:cNvPr id="40" name="Content Placeholder 13">
            <a:extLst>
              <a:ext uri="{FF2B5EF4-FFF2-40B4-BE49-F238E27FC236}">
                <a16:creationId xmlns:a16="http://schemas.microsoft.com/office/drawing/2014/main" id="{4E6D1B79-4728-469E-984E-D5C585EB354E}"/>
              </a:ext>
            </a:extLst>
          </p:cNvPr>
          <p:cNvSpPr txBox="1">
            <a:spLocks/>
          </p:cNvSpPr>
          <p:nvPr/>
        </p:nvSpPr>
        <p:spPr>
          <a:xfrm>
            <a:off x="3036859" y="4836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Emergence of Altcoins</a:t>
            </a:r>
            <a:endParaRPr lang="en-US" sz="2000" b="1" dirty="0">
              <a:solidFill>
                <a:schemeClr val="tx1">
                  <a:lumMod val="85000"/>
                  <a:lumOff val="15000"/>
                </a:schemeClr>
              </a:solidFill>
              <a:latin typeface="Corbel" panose="020B0503020204020204" pitchFamily="34" charset="0"/>
              <a:cs typeface="Calibri" panose="020F0502020204030204" pitchFamily="34" charset="0"/>
            </a:endParaRPr>
          </a:p>
        </p:txBody>
      </p:sp>
      <p:sp>
        <p:nvSpPr>
          <p:cNvPr id="41" name="Content Placeholder 13">
            <a:extLst>
              <a:ext uri="{FF2B5EF4-FFF2-40B4-BE49-F238E27FC236}">
                <a16:creationId xmlns:a16="http://schemas.microsoft.com/office/drawing/2014/main" id="{4F946636-97FB-466E-8E3D-816B800AA442}"/>
              </a:ext>
            </a:extLst>
          </p:cNvPr>
          <p:cNvSpPr txBox="1">
            <a:spLocks/>
          </p:cNvSpPr>
          <p:nvPr/>
        </p:nvSpPr>
        <p:spPr>
          <a:xfrm>
            <a:off x="7380259" y="4836944"/>
            <a:ext cx="1524000" cy="14478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Bloomberg projection makes blockchain “Hot”</a:t>
            </a:r>
          </a:p>
        </p:txBody>
      </p:sp>
      <p:sp>
        <p:nvSpPr>
          <p:cNvPr id="42" name="Content Placeholder 13">
            <a:extLst>
              <a:ext uri="{FF2B5EF4-FFF2-40B4-BE49-F238E27FC236}">
                <a16:creationId xmlns:a16="http://schemas.microsoft.com/office/drawing/2014/main" id="{953744AF-0851-4553-ACD5-41BA17042C29}"/>
              </a:ext>
            </a:extLst>
          </p:cNvPr>
          <p:cNvSpPr txBox="1">
            <a:spLocks/>
          </p:cNvSpPr>
          <p:nvPr/>
        </p:nvSpPr>
        <p:spPr>
          <a:xfrm>
            <a:off x="9361458" y="4836944"/>
            <a:ext cx="16764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Start of Blockchain’s mainstream adaption</a:t>
            </a:r>
          </a:p>
        </p:txBody>
      </p:sp>
      <p:sp>
        <p:nvSpPr>
          <p:cNvPr id="43" name="Content Placeholder 13">
            <a:extLst>
              <a:ext uri="{FF2B5EF4-FFF2-40B4-BE49-F238E27FC236}">
                <a16:creationId xmlns:a16="http://schemas.microsoft.com/office/drawing/2014/main" id="{DEF9599A-7136-458A-BD48-91B791DF2153}"/>
              </a:ext>
            </a:extLst>
          </p:cNvPr>
          <p:cNvSpPr txBox="1">
            <a:spLocks/>
          </p:cNvSpPr>
          <p:nvPr/>
        </p:nvSpPr>
        <p:spPr>
          <a:xfrm>
            <a:off x="8294659" y="1788944"/>
            <a:ext cx="1828801"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85000"/>
                    <a:lumOff val="15000"/>
                  </a:schemeClr>
                </a:solidFill>
                <a:latin typeface="Corbel" panose="020B0503020204020204" pitchFamily="34" charset="0"/>
              </a:rPr>
              <a:t>Block &amp; Chain becomes “Blockchain”</a:t>
            </a:r>
          </a:p>
        </p:txBody>
      </p:sp>
      <p:cxnSp>
        <p:nvCxnSpPr>
          <p:cNvPr id="44" name="Straight Connector 43">
            <a:extLst>
              <a:ext uri="{FF2B5EF4-FFF2-40B4-BE49-F238E27FC236}">
                <a16:creationId xmlns:a16="http://schemas.microsoft.com/office/drawing/2014/main" id="{7E027838-1201-40A8-B473-5FB5928DD5B4}"/>
              </a:ext>
            </a:extLst>
          </p:cNvPr>
          <p:cNvCxnSpPr/>
          <p:nvPr/>
        </p:nvCxnSpPr>
        <p:spPr>
          <a:xfrm flipV="1">
            <a:off x="903258"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B01EBF80-97C4-47AB-832B-10F27C3D8364}"/>
              </a:ext>
            </a:extLst>
          </p:cNvPr>
          <p:cNvCxnSpPr/>
          <p:nvPr/>
        </p:nvCxnSpPr>
        <p:spPr>
          <a:xfrm flipV="1">
            <a:off x="2960658"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4F7CCD37-38A4-45A4-A473-AB5106AB065F}"/>
              </a:ext>
            </a:extLst>
          </p:cNvPr>
          <p:cNvCxnSpPr/>
          <p:nvPr/>
        </p:nvCxnSpPr>
        <p:spPr>
          <a:xfrm flipV="1">
            <a:off x="5018059"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8F969B1B-04BD-4911-9464-611A5E450FBD}"/>
              </a:ext>
            </a:extLst>
          </p:cNvPr>
          <p:cNvCxnSpPr/>
          <p:nvPr/>
        </p:nvCxnSpPr>
        <p:spPr>
          <a:xfrm flipV="1">
            <a:off x="7151658"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5C8F22B5-FA20-4DB7-90A4-874120E68534}"/>
              </a:ext>
            </a:extLst>
          </p:cNvPr>
          <p:cNvCxnSpPr/>
          <p:nvPr/>
        </p:nvCxnSpPr>
        <p:spPr>
          <a:xfrm flipV="1">
            <a:off x="9209059"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D356936F-F711-479B-BA44-5AA229A0D547}"/>
              </a:ext>
            </a:extLst>
          </p:cNvPr>
          <p:cNvCxnSpPr/>
          <p:nvPr/>
        </p:nvCxnSpPr>
        <p:spPr>
          <a:xfrm flipV="1">
            <a:off x="1893857"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5FD2D70-8AC2-49A4-B23E-16A6FAEEAA35}"/>
              </a:ext>
            </a:extLst>
          </p:cNvPr>
          <p:cNvCxnSpPr/>
          <p:nvPr/>
        </p:nvCxnSpPr>
        <p:spPr>
          <a:xfrm flipV="1">
            <a:off x="3951257"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D9A5583A-C6B1-4C42-9337-244C14481FC5}"/>
              </a:ext>
            </a:extLst>
          </p:cNvPr>
          <p:cNvCxnSpPr/>
          <p:nvPr/>
        </p:nvCxnSpPr>
        <p:spPr>
          <a:xfrm flipV="1">
            <a:off x="6008658"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AEFDF7D9-A389-4DD2-B140-8CDBD68411CB}"/>
              </a:ext>
            </a:extLst>
          </p:cNvPr>
          <p:cNvCxnSpPr/>
          <p:nvPr/>
        </p:nvCxnSpPr>
        <p:spPr>
          <a:xfrm flipV="1">
            <a:off x="8142257"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ECE1A21E-AC9C-4FA5-B726-5BEFBEB2D665}"/>
              </a:ext>
            </a:extLst>
          </p:cNvPr>
          <p:cNvCxnSpPr/>
          <p:nvPr/>
        </p:nvCxnSpPr>
        <p:spPr>
          <a:xfrm flipV="1">
            <a:off x="10199658" y="40749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graphicFrame>
        <p:nvGraphicFramePr>
          <p:cNvPr id="3" name="Table 2">
            <a:extLst>
              <a:ext uri="{FF2B5EF4-FFF2-40B4-BE49-F238E27FC236}">
                <a16:creationId xmlns:a16="http://schemas.microsoft.com/office/drawing/2014/main" id="{68EC8289-6CEE-4664-B03F-9325419EC2C1}"/>
              </a:ext>
            </a:extLst>
          </p:cNvPr>
          <p:cNvGraphicFramePr>
            <a:graphicFrameLocks noGrp="1"/>
          </p:cNvGraphicFramePr>
          <p:nvPr>
            <p:extLst>
              <p:ext uri="{D42A27DB-BD31-4B8C-83A1-F6EECF244321}">
                <p14:modId xmlns:p14="http://schemas.microsoft.com/office/powerpoint/2010/main" val="2561434949"/>
              </p:ext>
            </p:extLst>
          </p:nvPr>
        </p:nvGraphicFramePr>
        <p:xfrm>
          <a:off x="379883" y="3604282"/>
          <a:ext cx="11432234" cy="407924"/>
        </p:xfrm>
        <a:graphic>
          <a:graphicData uri="http://schemas.openxmlformats.org/drawingml/2006/table">
            <a:tbl>
              <a:tblPr firstRow="1" bandRow="1">
                <a:tableStyleId>{5C22544A-7EE6-4342-B048-85BDC9FD1C3A}</a:tableStyleId>
              </a:tblPr>
              <a:tblGrid>
                <a:gridCol w="1039294">
                  <a:extLst>
                    <a:ext uri="{9D8B030D-6E8A-4147-A177-3AD203B41FA5}">
                      <a16:colId xmlns:a16="http://schemas.microsoft.com/office/drawing/2014/main" val="1018698115"/>
                    </a:ext>
                  </a:extLst>
                </a:gridCol>
                <a:gridCol w="1039294">
                  <a:extLst>
                    <a:ext uri="{9D8B030D-6E8A-4147-A177-3AD203B41FA5}">
                      <a16:colId xmlns:a16="http://schemas.microsoft.com/office/drawing/2014/main" val="3866383536"/>
                    </a:ext>
                  </a:extLst>
                </a:gridCol>
                <a:gridCol w="1039294">
                  <a:extLst>
                    <a:ext uri="{9D8B030D-6E8A-4147-A177-3AD203B41FA5}">
                      <a16:colId xmlns:a16="http://schemas.microsoft.com/office/drawing/2014/main" val="2026282307"/>
                    </a:ext>
                  </a:extLst>
                </a:gridCol>
                <a:gridCol w="1039294">
                  <a:extLst>
                    <a:ext uri="{9D8B030D-6E8A-4147-A177-3AD203B41FA5}">
                      <a16:colId xmlns:a16="http://schemas.microsoft.com/office/drawing/2014/main" val="1842890824"/>
                    </a:ext>
                  </a:extLst>
                </a:gridCol>
                <a:gridCol w="1039294">
                  <a:extLst>
                    <a:ext uri="{9D8B030D-6E8A-4147-A177-3AD203B41FA5}">
                      <a16:colId xmlns:a16="http://schemas.microsoft.com/office/drawing/2014/main" val="3452125207"/>
                    </a:ext>
                  </a:extLst>
                </a:gridCol>
                <a:gridCol w="1039294">
                  <a:extLst>
                    <a:ext uri="{9D8B030D-6E8A-4147-A177-3AD203B41FA5}">
                      <a16:colId xmlns:a16="http://schemas.microsoft.com/office/drawing/2014/main" val="2380304420"/>
                    </a:ext>
                  </a:extLst>
                </a:gridCol>
                <a:gridCol w="1039294">
                  <a:extLst>
                    <a:ext uri="{9D8B030D-6E8A-4147-A177-3AD203B41FA5}">
                      <a16:colId xmlns:a16="http://schemas.microsoft.com/office/drawing/2014/main" val="2793008997"/>
                    </a:ext>
                  </a:extLst>
                </a:gridCol>
                <a:gridCol w="1039294">
                  <a:extLst>
                    <a:ext uri="{9D8B030D-6E8A-4147-A177-3AD203B41FA5}">
                      <a16:colId xmlns:a16="http://schemas.microsoft.com/office/drawing/2014/main" val="204402647"/>
                    </a:ext>
                  </a:extLst>
                </a:gridCol>
                <a:gridCol w="1039294">
                  <a:extLst>
                    <a:ext uri="{9D8B030D-6E8A-4147-A177-3AD203B41FA5}">
                      <a16:colId xmlns:a16="http://schemas.microsoft.com/office/drawing/2014/main" val="4210408657"/>
                    </a:ext>
                  </a:extLst>
                </a:gridCol>
                <a:gridCol w="1039294">
                  <a:extLst>
                    <a:ext uri="{9D8B030D-6E8A-4147-A177-3AD203B41FA5}">
                      <a16:colId xmlns:a16="http://schemas.microsoft.com/office/drawing/2014/main" val="33828570"/>
                    </a:ext>
                  </a:extLst>
                </a:gridCol>
                <a:gridCol w="1039294">
                  <a:extLst>
                    <a:ext uri="{9D8B030D-6E8A-4147-A177-3AD203B41FA5}">
                      <a16:colId xmlns:a16="http://schemas.microsoft.com/office/drawing/2014/main" val="1637519026"/>
                    </a:ext>
                  </a:extLst>
                </a:gridCol>
              </a:tblGrid>
              <a:tr h="407924">
                <a:tc>
                  <a:txBody>
                    <a:bodyPr/>
                    <a:lstStyle/>
                    <a:p>
                      <a:pPr algn="ctr"/>
                      <a:r>
                        <a:rPr lang="en-US" sz="2000" dirty="0"/>
                        <a:t>2008</a:t>
                      </a:r>
                    </a:p>
                  </a:txBody>
                  <a:tcPr marT="50292" marB="50292">
                    <a:solidFill>
                      <a:schemeClr val="bg2">
                        <a:lumMod val="50000"/>
                      </a:schemeClr>
                    </a:solidFill>
                  </a:tcPr>
                </a:tc>
                <a:tc>
                  <a:txBody>
                    <a:bodyPr/>
                    <a:lstStyle/>
                    <a:p>
                      <a:pPr algn="ctr"/>
                      <a:r>
                        <a:rPr lang="en-US" sz="2000" dirty="0"/>
                        <a:t>2009</a:t>
                      </a:r>
                    </a:p>
                  </a:txBody>
                  <a:tcPr marT="50292" marB="50292">
                    <a:solidFill>
                      <a:schemeClr val="tx1">
                        <a:lumMod val="85000"/>
                        <a:lumOff val="15000"/>
                      </a:schemeClr>
                    </a:solidFill>
                  </a:tcPr>
                </a:tc>
                <a:tc>
                  <a:txBody>
                    <a:bodyPr/>
                    <a:lstStyle/>
                    <a:p>
                      <a:pPr algn="ctr"/>
                      <a:r>
                        <a:rPr lang="en-US" sz="2000" dirty="0"/>
                        <a:t>2010</a:t>
                      </a:r>
                    </a:p>
                  </a:txBody>
                  <a:tcPr marT="50292" marB="50292">
                    <a:solidFill>
                      <a:schemeClr val="bg2">
                        <a:lumMod val="50000"/>
                      </a:schemeClr>
                    </a:solidFill>
                  </a:tcPr>
                </a:tc>
                <a:tc>
                  <a:txBody>
                    <a:bodyPr/>
                    <a:lstStyle/>
                    <a:p>
                      <a:pPr algn="ctr"/>
                      <a:r>
                        <a:rPr lang="en-US" sz="2000" dirty="0"/>
                        <a:t>2011</a:t>
                      </a:r>
                    </a:p>
                  </a:txBody>
                  <a:tcPr marT="50292" marB="50292">
                    <a:solidFill>
                      <a:schemeClr val="tx1">
                        <a:lumMod val="85000"/>
                        <a:lumOff val="15000"/>
                      </a:schemeClr>
                    </a:solidFill>
                  </a:tcPr>
                </a:tc>
                <a:tc>
                  <a:txBody>
                    <a:bodyPr/>
                    <a:lstStyle/>
                    <a:p>
                      <a:pPr algn="ctr"/>
                      <a:r>
                        <a:rPr lang="en-US" sz="2000" dirty="0"/>
                        <a:t>2012</a:t>
                      </a:r>
                    </a:p>
                  </a:txBody>
                  <a:tcPr marT="50292" marB="50292">
                    <a:solidFill>
                      <a:schemeClr val="bg2">
                        <a:lumMod val="50000"/>
                      </a:schemeClr>
                    </a:solidFill>
                  </a:tcPr>
                </a:tc>
                <a:tc>
                  <a:txBody>
                    <a:bodyPr/>
                    <a:lstStyle/>
                    <a:p>
                      <a:pPr algn="ctr"/>
                      <a:r>
                        <a:rPr lang="en-US" sz="2000" dirty="0"/>
                        <a:t>2013</a:t>
                      </a:r>
                    </a:p>
                  </a:txBody>
                  <a:tcPr marT="50292" marB="50292">
                    <a:solidFill>
                      <a:schemeClr val="tx1">
                        <a:lumMod val="85000"/>
                        <a:lumOff val="15000"/>
                      </a:schemeClr>
                    </a:solidFill>
                  </a:tcPr>
                </a:tc>
                <a:tc>
                  <a:txBody>
                    <a:bodyPr/>
                    <a:lstStyle/>
                    <a:p>
                      <a:pPr algn="ctr"/>
                      <a:r>
                        <a:rPr lang="en-US" sz="2000" dirty="0"/>
                        <a:t>2014</a:t>
                      </a:r>
                    </a:p>
                  </a:txBody>
                  <a:tcPr marT="50292" marB="50292">
                    <a:solidFill>
                      <a:schemeClr val="bg2">
                        <a:lumMod val="50000"/>
                      </a:schemeClr>
                    </a:solidFill>
                  </a:tcPr>
                </a:tc>
                <a:tc>
                  <a:txBody>
                    <a:bodyPr/>
                    <a:lstStyle/>
                    <a:p>
                      <a:pPr algn="ctr"/>
                      <a:r>
                        <a:rPr lang="en-US" sz="2000" dirty="0"/>
                        <a:t>2015</a:t>
                      </a:r>
                    </a:p>
                  </a:txBody>
                  <a:tcPr marT="50292" marB="50292">
                    <a:solidFill>
                      <a:schemeClr val="tx1">
                        <a:lumMod val="85000"/>
                        <a:lumOff val="15000"/>
                      </a:schemeClr>
                    </a:solidFill>
                  </a:tcPr>
                </a:tc>
                <a:tc>
                  <a:txBody>
                    <a:bodyPr/>
                    <a:lstStyle/>
                    <a:p>
                      <a:pPr algn="ctr"/>
                      <a:r>
                        <a:rPr lang="en-US" sz="2000" dirty="0"/>
                        <a:t>2016</a:t>
                      </a:r>
                    </a:p>
                  </a:txBody>
                  <a:tcPr marT="50292" marB="50292">
                    <a:solidFill>
                      <a:schemeClr val="bg2">
                        <a:lumMod val="50000"/>
                      </a:schemeClr>
                    </a:solidFill>
                  </a:tcPr>
                </a:tc>
                <a:tc>
                  <a:txBody>
                    <a:bodyPr/>
                    <a:lstStyle/>
                    <a:p>
                      <a:pPr algn="ctr"/>
                      <a:r>
                        <a:rPr lang="en-US" sz="2000" dirty="0"/>
                        <a:t>2017-19</a:t>
                      </a:r>
                    </a:p>
                  </a:txBody>
                  <a:tcPr marT="50292" marB="50292">
                    <a:solidFill>
                      <a:schemeClr val="tx1">
                        <a:lumMod val="85000"/>
                        <a:lumOff val="15000"/>
                      </a:schemeClr>
                    </a:solidFill>
                  </a:tcPr>
                </a:tc>
                <a:tc>
                  <a:txBody>
                    <a:bodyPr/>
                    <a:lstStyle/>
                    <a:p>
                      <a:pPr algn="ctr"/>
                      <a:r>
                        <a:rPr lang="en-US" sz="2000" dirty="0"/>
                        <a:t>2020-22</a:t>
                      </a:r>
                    </a:p>
                  </a:txBody>
                  <a:tcPr marT="50292" marB="50292">
                    <a:solidFill>
                      <a:schemeClr val="bg2">
                        <a:lumMod val="50000"/>
                      </a:schemeClr>
                    </a:solidFill>
                  </a:tcPr>
                </a:tc>
                <a:extLst>
                  <a:ext uri="{0D108BD9-81ED-4DB2-BD59-A6C34878D82A}">
                    <a16:rowId xmlns:a16="http://schemas.microsoft.com/office/drawing/2014/main" val="483310905"/>
                  </a:ext>
                </a:extLst>
              </a:tr>
            </a:tbl>
          </a:graphicData>
        </a:graphic>
      </p:graphicFrame>
      <p:sp>
        <p:nvSpPr>
          <p:cNvPr id="54" name="Content Placeholder 13">
            <a:extLst>
              <a:ext uri="{FF2B5EF4-FFF2-40B4-BE49-F238E27FC236}">
                <a16:creationId xmlns:a16="http://schemas.microsoft.com/office/drawing/2014/main" id="{73B6E984-C11A-464D-AB38-E6BFDBE087AB}"/>
              </a:ext>
            </a:extLst>
          </p:cNvPr>
          <p:cNvSpPr txBox="1">
            <a:spLocks/>
          </p:cNvSpPr>
          <p:nvPr/>
        </p:nvSpPr>
        <p:spPr>
          <a:xfrm>
            <a:off x="10323542" y="1562052"/>
            <a:ext cx="1930400" cy="1219200"/>
          </a:xfrm>
          <a:prstGeom prst="rect">
            <a:avLst/>
          </a:prstGeom>
        </p:spPr>
        <p:txBody>
          <a:bodyPr vert="horz" lIns="91440" tIns="45720" rIns="91440" bIns="45720" rtlCol="0">
            <a:noAutofit/>
          </a:bodyPr>
          <a:lstStyle>
            <a:lvl1pPr marL="223838" indent="-223838" algn="l" defTabSz="914400" rtl="0" eaLnBrk="1" latinLnBrk="0" hangingPunct="1">
              <a:lnSpc>
                <a:spcPct val="90000"/>
              </a:lnSpc>
              <a:spcBef>
                <a:spcPts val="1800"/>
              </a:spcBef>
              <a:buClr>
                <a:schemeClr val="accent1"/>
              </a:buClr>
              <a:buSzPct val="100000"/>
              <a:buFont typeface="Arial" pitchFamily="34" charset="0"/>
              <a:buChar char="•"/>
              <a:defRPr sz="2400" kern="1200">
                <a:solidFill>
                  <a:schemeClr val="tx1"/>
                </a:solidFill>
                <a:latin typeface="+mn-lt"/>
                <a:ea typeface="+mn-ea"/>
                <a:cs typeface="+mn-cs"/>
              </a:defRPr>
            </a:lvl1pPr>
            <a:lvl2pPr marL="463550" indent="-231775" algn="l" defTabSz="914400" rtl="0" eaLnBrk="1" latinLnBrk="0" hangingPunct="1">
              <a:lnSpc>
                <a:spcPct val="90000"/>
              </a:lnSpc>
              <a:spcBef>
                <a:spcPts val="1200"/>
              </a:spcBef>
              <a:buClr>
                <a:schemeClr val="accent1"/>
              </a:buClr>
              <a:buSzPct val="100000"/>
              <a:buFont typeface="Arial" pitchFamily="34" charset="0"/>
              <a:buChar char="•"/>
              <a:defRPr sz="2000" kern="1200">
                <a:solidFill>
                  <a:schemeClr val="tx1"/>
                </a:solidFill>
                <a:latin typeface="+mn-lt"/>
                <a:ea typeface="+mn-ea"/>
                <a:cs typeface="+mn-cs"/>
              </a:defRPr>
            </a:lvl2pPr>
            <a:lvl3pPr marL="682625" indent="-219075" algn="l" defTabSz="914400" rtl="0" eaLnBrk="1" latinLnBrk="0" hangingPunct="1">
              <a:lnSpc>
                <a:spcPct val="90000"/>
              </a:lnSpc>
              <a:spcBef>
                <a:spcPts val="600"/>
              </a:spcBef>
              <a:buClr>
                <a:schemeClr val="accent1"/>
              </a:buClr>
              <a:buSzPct val="100000"/>
              <a:buFont typeface="Arial" pitchFamily="34" charset="0"/>
              <a:buChar char="•"/>
              <a:defRPr sz="1800" kern="1200">
                <a:solidFill>
                  <a:schemeClr val="tx1"/>
                </a:solidFill>
                <a:latin typeface="+mn-lt"/>
                <a:ea typeface="+mn-ea"/>
                <a:cs typeface="+mn-cs"/>
              </a:defRPr>
            </a:lvl3pPr>
            <a:lvl4pPr marL="857250" indent="-174625"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4pPr>
            <a:lvl5pPr marL="1030288" indent="-173038" algn="l" defTabSz="914400" rtl="0" eaLnBrk="1" latinLnBrk="0" hangingPunct="1">
              <a:lnSpc>
                <a:spcPct val="90000"/>
              </a:lnSpc>
              <a:spcBef>
                <a:spcPts val="600"/>
              </a:spcBef>
              <a:buClr>
                <a:schemeClr val="accent1"/>
              </a:buClr>
              <a:buSzPct val="100000"/>
              <a:buFont typeface="Arial" pitchFamily="34" charset="0"/>
              <a:buChar char="•"/>
              <a:defRPr sz="1600" kern="1200">
                <a:solidFill>
                  <a:schemeClr val="tx1"/>
                </a:solidFill>
                <a:latin typeface="+mn-lt"/>
                <a:ea typeface="+mn-ea"/>
                <a:cs typeface="+mn-cs"/>
              </a:defRPr>
            </a:lvl5pPr>
            <a:lvl6pPr marL="1207008"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6pPr>
            <a:lvl7pPr marL="1380744"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7pPr>
            <a:lvl8pPr marL="1554480"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8pPr>
            <a:lvl9pPr marL="1728216" indent="-173736" algn="l" defTabSz="914400" rtl="0" eaLnBrk="1" latinLnBrk="0" hangingPunct="1">
              <a:spcBef>
                <a:spcPts val="600"/>
              </a:spcBef>
              <a:buClr>
                <a:schemeClr val="accent1"/>
              </a:buClr>
              <a:buFont typeface="Arial" pitchFamily="34" charset="0"/>
              <a:buChar char="•"/>
              <a:defRPr sz="1600" kern="1200">
                <a:solidFill>
                  <a:schemeClr val="tx1"/>
                </a:solidFill>
                <a:latin typeface="+mn-lt"/>
                <a:ea typeface="+mn-ea"/>
                <a:cs typeface="+mn-cs"/>
              </a:defRPr>
            </a:lvl9pPr>
          </a:lstStyle>
          <a:p>
            <a:pPr marL="0" indent="0" algn="ctr">
              <a:buNone/>
            </a:pPr>
            <a:r>
              <a:rPr lang="en-US" sz="2000" b="1" dirty="0">
                <a:solidFill>
                  <a:schemeClr val="tx1">
                    <a:lumMod val="50000"/>
                    <a:lumOff val="50000"/>
                  </a:schemeClr>
                </a:solidFill>
                <a:latin typeface="Corbel" panose="020B0503020204020204" pitchFamily="34" charset="0"/>
              </a:rPr>
              <a:t>Blockchain regular part of Digital Transformation</a:t>
            </a:r>
          </a:p>
        </p:txBody>
      </p:sp>
      <p:cxnSp>
        <p:nvCxnSpPr>
          <p:cNvPr id="55" name="Straight Connector 54">
            <a:extLst>
              <a:ext uri="{FF2B5EF4-FFF2-40B4-BE49-F238E27FC236}">
                <a16:creationId xmlns:a16="http://schemas.microsoft.com/office/drawing/2014/main" id="{18FE9805-3D4E-47A0-A891-6C50DAC5F660}"/>
              </a:ext>
            </a:extLst>
          </p:cNvPr>
          <p:cNvCxnSpPr/>
          <p:nvPr/>
        </p:nvCxnSpPr>
        <p:spPr>
          <a:xfrm flipV="1">
            <a:off x="11291857" y="2779544"/>
            <a:ext cx="1" cy="685800"/>
          </a:xfrm>
          <a:prstGeom prst="line">
            <a:avLst/>
          </a:prstGeom>
          <a:ln w="28575">
            <a:solidFill>
              <a:schemeClr val="accent1">
                <a:lumMod val="75000"/>
              </a:schemeClr>
            </a:solidFill>
            <a:prstDash val="sysDot"/>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5C041A1A-385E-41FD-8BD7-3DB52083D22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28" name="Google Shape;56;p13">
            <a:extLst>
              <a:ext uri="{FF2B5EF4-FFF2-40B4-BE49-F238E27FC236}">
                <a16:creationId xmlns:a16="http://schemas.microsoft.com/office/drawing/2014/main" id="{D9E00A0B-0A7D-43E4-94D1-E4C1DDCABAAD}"/>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131660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34"/>
                                        </p:tgtEl>
                                        <p:attrNameLst>
                                          <p:attrName>style.visibility</p:attrName>
                                        </p:attrNameLst>
                                      </p:cBhvr>
                                      <p:to>
                                        <p:strVal val="visible"/>
                                      </p:to>
                                    </p:set>
                                    <p:animEffect transition="in" filter="wipe(left)">
                                      <p:cBhvr>
                                        <p:cTn id="10" dur="500"/>
                                        <p:tgtEl>
                                          <p:spTgt spid="34"/>
                                        </p:tgtEl>
                                      </p:cBhvr>
                                    </p:animEffect>
                                  </p:childTnLst>
                                </p:cTn>
                              </p:par>
                              <p:par>
                                <p:cTn id="11" presetID="22" presetClass="entr" presetSubtype="8" fill="hold" grpId="0" nodeType="withEffect">
                                  <p:stCondLst>
                                    <p:cond delay="0"/>
                                  </p:stCondLst>
                                  <p:childTnLst>
                                    <p:set>
                                      <p:cBhvr>
                                        <p:cTn id="12" dur="1" fill="hold">
                                          <p:stCondLst>
                                            <p:cond delay="0"/>
                                          </p:stCondLst>
                                        </p:cTn>
                                        <p:tgtEl>
                                          <p:spTgt spid="35"/>
                                        </p:tgtEl>
                                        <p:attrNameLst>
                                          <p:attrName>style.visibility</p:attrName>
                                        </p:attrNameLst>
                                      </p:cBhvr>
                                      <p:to>
                                        <p:strVal val="visible"/>
                                      </p:to>
                                    </p:set>
                                    <p:animEffect transition="in" filter="wipe(left)">
                                      <p:cBhvr>
                                        <p:cTn id="13" dur="500"/>
                                        <p:tgtEl>
                                          <p:spTgt spid="3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36"/>
                                        </p:tgtEl>
                                        <p:attrNameLst>
                                          <p:attrName>style.visibility</p:attrName>
                                        </p:attrNameLst>
                                      </p:cBhvr>
                                      <p:to>
                                        <p:strVal val="visible"/>
                                      </p:to>
                                    </p:set>
                                    <p:animEffect transition="in" filter="wipe(left)">
                                      <p:cBhvr>
                                        <p:cTn id="16" dur="500"/>
                                        <p:tgtEl>
                                          <p:spTgt spid="36"/>
                                        </p:tgtEl>
                                      </p:cBhvr>
                                    </p:animEffect>
                                  </p:childTnLst>
                                </p:cTn>
                              </p:par>
                              <p:par>
                                <p:cTn id="17" presetID="22" presetClass="entr" presetSubtype="8" fill="hold" grpId="0" nodeType="withEffect">
                                  <p:stCondLst>
                                    <p:cond delay="0"/>
                                  </p:stCondLst>
                                  <p:childTnLst>
                                    <p:set>
                                      <p:cBhvr>
                                        <p:cTn id="18" dur="1" fill="hold">
                                          <p:stCondLst>
                                            <p:cond delay="0"/>
                                          </p:stCondLst>
                                        </p:cTn>
                                        <p:tgtEl>
                                          <p:spTgt spid="37"/>
                                        </p:tgtEl>
                                        <p:attrNameLst>
                                          <p:attrName>style.visibility</p:attrName>
                                        </p:attrNameLst>
                                      </p:cBhvr>
                                      <p:to>
                                        <p:strVal val="visible"/>
                                      </p:to>
                                    </p:set>
                                    <p:animEffect transition="in" filter="wipe(left)">
                                      <p:cBhvr>
                                        <p:cTn id="19" dur="500"/>
                                        <p:tgtEl>
                                          <p:spTgt spid="37"/>
                                        </p:tgtEl>
                                      </p:cBhvr>
                                    </p:animEffect>
                                  </p:childTnLst>
                                </p:cTn>
                              </p:par>
                              <p:par>
                                <p:cTn id="20" presetID="22" presetClass="entr" presetSubtype="8"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par>
                                <p:cTn id="23" presetID="22" presetClass="entr" presetSubtype="8" fill="hold" grpId="0" nodeType="withEffect">
                                  <p:stCondLst>
                                    <p:cond delay="0"/>
                                  </p:stCondLst>
                                  <p:childTnLst>
                                    <p:set>
                                      <p:cBhvr>
                                        <p:cTn id="24" dur="1" fill="hold">
                                          <p:stCondLst>
                                            <p:cond delay="0"/>
                                          </p:stCondLst>
                                        </p:cTn>
                                        <p:tgtEl>
                                          <p:spTgt spid="40"/>
                                        </p:tgtEl>
                                        <p:attrNameLst>
                                          <p:attrName>style.visibility</p:attrName>
                                        </p:attrNameLst>
                                      </p:cBhvr>
                                      <p:to>
                                        <p:strVal val="visible"/>
                                      </p:to>
                                    </p:set>
                                    <p:animEffect transition="in" filter="wipe(left)">
                                      <p:cBhvr>
                                        <p:cTn id="25" dur="500"/>
                                        <p:tgtEl>
                                          <p:spTgt spid="40"/>
                                        </p:tgtEl>
                                      </p:cBhvr>
                                    </p:animEffect>
                                  </p:childTnLst>
                                </p:cTn>
                              </p:par>
                              <p:par>
                                <p:cTn id="26" presetID="22" presetClass="entr" presetSubtype="8" fill="hold" grpId="0" nodeType="withEffect">
                                  <p:stCondLst>
                                    <p:cond delay="0"/>
                                  </p:stCondLst>
                                  <p:childTnLst>
                                    <p:set>
                                      <p:cBhvr>
                                        <p:cTn id="27" dur="1" fill="hold">
                                          <p:stCondLst>
                                            <p:cond delay="0"/>
                                          </p:stCondLst>
                                        </p:cTn>
                                        <p:tgtEl>
                                          <p:spTgt spid="41"/>
                                        </p:tgtEl>
                                        <p:attrNameLst>
                                          <p:attrName>style.visibility</p:attrName>
                                        </p:attrNameLst>
                                      </p:cBhvr>
                                      <p:to>
                                        <p:strVal val="visible"/>
                                      </p:to>
                                    </p:set>
                                    <p:animEffect transition="in" filter="wipe(left)">
                                      <p:cBhvr>
                                        <p:cTn id="28" dur="500"/>
                                        <p:tgtEl>
                                          <p:spTgt spid="41"/>
                                        </p:tgtEl>
                                      </p:cBhvr>
                                    </p:animEffect>
                                  </p:childTnLst>
                                </p:cTn>
                              </p:par>
                              <p:par>
                                <p:cTn id="29" presetID="22" presetClass="entr" presetSubtype="8" fill="hold" grpId="0" nodeType="withEffect">
                                  <p:stCondLst>
                                    <p:cond delay="0"/>
                                  </p:stCondLst>
                                  <p:childTnLst>
                                    <p:set>
                                      <p:cBhvr>
                                        <p:cTn id="30" dur="1" fill="hold">
                                          <p:stCondLst>
                                            <p:cond delay="0"/>
                                          </p:stCondLst>
                                        </p:cTn>
                                        <p:tgtEl>
                                          <p:spTgt spid="42"/>
                                        </p:tgtEl>
                                        <p:attrNameLst>
                                          <p:attrName>style.visibility</p:attrName>
                                        </p:attrNameLst>
                                      </p:cBhvr>
                                      <p:to>
                                        <p:strVal val="visible"/>
                                      </p:to>
                                    </p:set>
                                    <p:animEffect transition="in" filter="wipe(left)">
                                      <p:cBhvr>
                                        <p:cTn id="31" dur="500"/>
                                        <p:tgtEl>
                                          <p:spTgt spid="42"/>
                                        </p:tgtEl>
                                      </p:cBhvr>
                                    </p:animEffect>
                                  </p:childTnLst>
                                </p:cTn>
                              </p:par>
                              <p:par>
                                <p:cTn id="32" presetID="22" presetClass="entr" presetSubtype="8" fill="hold" grpId="0" nodeType="withEffect">
                                  <p:stCondLst>
                                    <p:cond delay="0"/>
                                  </p:stCondLst>
                                  <p:childTnLst>
                                    <p:set>
                                      <p:cBhvr>
                                        <p:cTn id="33" dur="1" fill="hold">
                                          <p:stCondLst>
                                            <p:cond delay="0"/>
                                          </p:stCondLst>
                                        </p:cTn>
                                        <p:tgtEl>
                                          <p:spTgt spid="43"/>
                                        </p:tgtEl>
                                        <p:attrNameLst>
                                          <p:attrName>style.visibility</p:attrName>
                                        </p:attrNameLst>
                                      </p:cBhvr>
                                      <p:to>
                                        <p:strVal val="visible"/>
                                      </p:to>
                                    </p:set>
                                    <p:animEffect transition="in" filter="wipe(left)">
                                      <p:cBhvr>
                                        <p:cTn id="34" dur="500"/>
                                        <p:tgtEl>
                                          <p:spTgt spid="43"/>
                                        </p:tgtEl>
                                      </p:cBhvr>
                                    </p:animEffect>
                                  </p:childTnLst>
                                </p:cTn>
                              </p:par>
                              <p:par>
                                <p:cTn id="35" presetID="22" presetClass="entr" presetSubtype="8" fill="hold" nodeType="withEffect">
                                  <p:stCondLst>
                                    <p:cond delay="0"/>
                                  </p:stCondLst>
                                  <p:childTnLst>
                                    <p:set>
                                      <p:cBhvr>
                                        <p:cTn id="36" dur="1" fill="hold">
                                          <p:stCondLst>
                                            <p:cond delay="0"/>
                                          </p:stCondLst>
                                        </p:cTn>
                                        <p:tgtEl>
                                          <p:spTgt spid="44"/>
                                        </p:tgtEl>
                                        <p:attrNameLst>
                                          <p:attrName>style.visibility</p:attrName>
                                        </p:attrNameLst>
                                      </p:cBhvr>
                                      <p:to>
                                        <p:strVal val="visible"/>
                                      </p:to>
                                    </p:set>
                                    <p:animEffect transition="in" filter="wipe(left)">
                                      <p:cBhvr>
                                        <p:cTn id="37" dur="500"/>
                                        <p:tgtEl>
                                          <p:spTgt spid="44"/>
                                        </p:tgtEl>
                                      </p:cBhvr>
                                    </p:animEffect>
                                  </p:childTnLst>
                                </p:cTn>
                              </p:par>
                              <p:par>
                                <p:cTn id="38" presetID="22" presetClass="entr" presetSubtype="8" fill="hold" nodeType="with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wipe(left)">
                                      <p:cBhvr>
                                        <p:cTn id="40" dur="500"/>
                                        <p:tgtEl>
                                          <p:spTgt spid="45"/>
                                        </p:tgtEl>
                                      </p:cBhvr>
                                    </p:animEffect>
                                  </p:childTnLst>
                                </p:cTn>
                              </p:par>
                              <p:par>
                                <p:cTn id="41" presetID="22" presetClass="entr" presetSubtype="8" fill="hold" nodeType="with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par>
                                <p:cTn id="44" presetID="22" presetClass="entr" presetSubtype="8" fill="hold" nodeType="withEffect">
                                  <p:stCondLst>
                                    <p:cond delay="0"/>
                                  </p:stCondLst>
                                  <p:childTnLst>
                                    <p:set>
                                      <p:cBhvr>
                                        <p:cTn id="45" dur="1" fill="hold">
                                          <p:stCondLst>
                                            <p:cond delay="0"/>
                                          </p:stCondLst>
                                        </p:cTn>
                                        <p:tgtEl>
                                          <p:spTgt spid="47"/>
                                        </p:tgtEl>
                                        <p:attrNameLst>
                                          <p:attrName>style.visibility</p:attrName>
                                        </p:attrNameLst>
                                      </p:cBhvr>
                                      <p:to>
                                        <p:strVal val="visible"/>
                                      </p:to>
                                    </p:set>
                                    <p:animEffect transition="in" filter="wipe(left)">
                                      <p:cBhvr>
                                        <p:cTn id="46" dur="500"/>
                                        <p:tgtEl>
                                          <p:spTgt spid="47"/>
                                        </p:tgtEl>
                                      </p:cBhvr>
                                    </p:animEffect>
                                  </p:childTnLst>
                                </p:cTn>
                              </p:par>
                              <p:par>
                                <p:cTn id="47" presetID="22" presetClass="entr" presetSubtype="8" fill="hold" nodeType="with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wipe(left)">
                                      <p:cBhvr>
                                        <p:cTn id="49" dur="500"/>
                                        <p:tgtEl>
                                          <p:spTgt spid="48"/>
                                        </p:tgtEl>
                                      </p:cBhvr>
                                    </p:animEffect>
                                  </p:childTnLst>
                                </p:cTn>
                              </p:par>
                              <p:par>
                                <p:cTn id="50" presetID="22" presetClass="entr" presetSubtype="8" fill="hold" nodeType="withEffect">
                                  <p:stCondLst>
                                    <p:cond delay="0"/>
                                  </p:stCondLst>
                                  <p:childTnLst>
                                    <p:set>
                                      <p:cBhvr>
                                        <p:cTn id="51" dur="1" fill="hold">
                                          <p:stCondLst>
                                            <p:cond delay="0"/>
                                          </p:stCondLst>
                                        </p:cTn>
                                        <p:tgtEl>
                                          <p:spTgt spid="49"/>
                                        </p:tgtEl>
                                        <p:attrNameLst>
                                          <p:attrName>style.visibility</p:attrName>
                                        </p:attrNameLst>
                                      </p:cBhvr>
                                      <p:to>
                                        <p:strVal val="visible"/>
                                      </p:to>
                                    </p:set>
                                    <p:animEffect transition="in" filter="wipe(left)">
                                      <p:cBhvr>
                                        <p:cTn id="52" dur="500"/>
                                        <p:tgtEl>
                                          <p:spTgt spid="49"/>
                                        </p:tgtEl>
                                      </p:cBhvr>
                                    </p:animEffect>
                                  </p:childTnLst>
                                </p:cTn>
                              </p:par>
                              <p:par>
                                <p:cTn id="53" presetID="22" presetClass="entr" presetSubtype="8" fill="hold" nodeType="withEffect">
                                  <p:stCondLst>
                                    <p:cond delay="0"/>
                                  </p:stCondLst>
                                  <p:childTnLst>
                                    <p:set>
                                      <p:cBhvr>
                                        <p:cTn id="54" dur="1" fill="hold">
                                          <p:stCondLst>
                                            <p:cond delay="0"/>
                                          </p:stCondLst>
                                        </p:cTn>
                                        <p:tgtEl>
                                          <p:spTgt spid="50"/>
                                        </p:tgtEl>
                                        <p:attrNameLst>
                                          <p:attrName>style.visibility</p:attrName>
                                        </p:attrNameLst>
                                      </p:cBhvr>
                                      <p:to>
                                        <p:strVal val="visible"/>
                                      </p:to>
                                    </p:set>
                                    <p:animEffect transition="in" filter="wipe(left)">
                                      <p:cBhvr>
                                        <p:cTn id="55" dur="500"/>
                                        <p:tgtEl>
                                          <p:spTgt spid="50"/>
                                        </p:tgtEl>
                                      </p:cBhvr>
                                    </p:animEffect>
                                  </p:childTnLst>
                                </p:cTn>
                              </p:par>
                              <p:par>
                                <p:cTn id="56" presetID="22" presetClass="entr" presetSubtype="8" fill="hold" nodeType="withEffect">
                                  <p:stCondLst>
                                    <p:cond delay="0"/>
                                  </p:stCondLst>
                                  <p:childTnLst>
                                    <p:set>
                                      <p:cBhvr>
                                        <p:cTn id="57" dur="1" fill="hold">
                                          <p:stCondLst>
                                            <p:cond delay="0"/>
                                          </p:stCondLst>
                                        </p:cTn>
                                        <p:tgtEl>
                                          <p:spTgt spid="51"/>
                                        </p:tgtEl>
                                        <p:attrNameLst>
                                          <p:attrName>style.visibility</p:attrName>
                                        </p:attrNameLst>
                                      </p:cBhvr>
                                      <p:to>
                                        <p:strVal val="visible"/>
                                      </p:to>
                                    </p:set>
                                    <p:animEffect transition="in" filter="wipe(left)">
                                      <p:cBhvr>
                                        <p:cTn id="58" dur="500"/>
                                        <p:tgtEl>
                                          <p:spTgt spid="51"/>
                                        </p:tgtEl>
                                      </p:cBhvr>
                                    </p:animEffect>
                                  </p:childTnLst>
                                </p:cTn>
                              </p:par>
                              <p:par>
                                <p:cTn id="59" presetID="22" presetClass="entr" presetSubtype="8" fill="hold" nodeType="withEffect">
                                  <p:stCondLst>
                                    <p:cond delay="0"/>
                                  </p:stCondLst>
                                  <p:childTnLst>
                                    <p:set>
                                      <p:cBhvr>
                                        <p:cTn id="60" dur="1" fill="hold">
                                          <p:stCondLst>
                                            <p:cond delay="0"/>
                                          </p:stCondLst>
                                        </p:cTn>
                                        <p:tgtEl>
                                          <p:spTgt spid="52"/>
                                        </p:tgtEl>
                                        <p:attrNameLst>
                                          <p:attrName>style.visibility</p:attrName>
                                        </p:attrNameLst>
                                      </p:cBhvr>
                                      <p:to>
                                        <p:strVal val="visible"/>
                                      </p:to>
                                    </p:set>
                                    <p:animEffect transition="in" filter="wipe(left)">
                                      <p:cBhvr>
                                        <p:cTn id="61" dur="500"/>
                                        <p:tgtEl>
                                          <p:spTgt spid="52"/>
                                        </p:tgtEl>
                                      </p:cBhvr>
                                    </p:animEffect>
                                  </p:childTnLst>
                                </p:cTn>
                              </p:par>
                              <p:par>
                                <p:cTn id="62" presetID="22" presetClass="entr" presetSubtype="8" fill="hold" nodeType="withEffect">
                                  <p:stCondLst>
                                    <p:cond delay="0"/>
                                  </p:stCondLst>
                                  <p:childTnLst>
                                    <p:set>
                                      <p:cBhvr>
                                        <p:cTn id="63" dur="1" fill="hold">
                                          <p:stCondLst>
                                            <p:cond delay="0"/>
                                          </p:stCondLst>
                                        </p:cTn>
                                        <p:tgtEl>
                                          <p:spTgt spid="53"/>
                                        </p:tgtEl>
                                        <p:attrNameLst>
                                          <p:attrName>style.visibility</p:attrName>
                                        </p:attrNameLst>
                                      </p:cBhvr>
                                      <p:to>
                                        <p:strVal val="visible"/>
                                      </p:to>
                                    </p:set>
                                    <p:animEffect transition="in" filter="wipe(left)">
                                      <p:cBhvr>
                                        <p:cTn id="64" dur="500"/>
                                        <p:tgtEl>
                                          <p:spTgt spid="53"/>
                                        </p:tgtEl>
                                      </p:cBhvr>
                                    </p:animEffect>
                                  </p:childTnLst>
                                </p:cTn>
                              </p:par>
                              <p:par>
                                <p:cTn id="65" presetID="22" presetClass="entr" presetSubtype="8" fill="hold" nodeType="withEffect">
                                  <p:stCondLst>
                                    <p:cond delay="0"/>
                                  </p:stCondLst>
                                  <p:childTnLst>
                                    <p:set>
                                      <p:cBhvr>
                                        <p:cTn id="66" dur="1" fill="hold">
                                          <p:stCondLst>
                                            <p:cond delay="0"/>
                                          </p:stCondLst>
                                        </p:cTn>
                                        <p:tgtEl>
                                          <p:spTgt spid="3"/>
                                        </p:tgtEl>
                                        <p:attrNameLst>
                                          <p:attrName>style.visibility</p:attrName>
                                        </p:attrNameLst>
                                      </p:cBhvr>
                                      <p:to>
                                        <p:strVal val="visible"/>
                                      </p:to>
                                    </p:set>
                                    <p:animEffect transition="in" filter="wipe(left)">
                                      <p:cBhvr>
                                        <p:cTn id="67" dur="500"/>
                                        <p:tgtEl>
                                          <p:spTgt spid="3"/>
                                        </p:tgtEl>
                                      </p:cBhvr>
                                    </p:animEffect>
                                  </p:childTnLst>
                                </p:cTn>
                              </p:par>
                              <p:par>
                                <p:cTn id="68" presetID="22" presetClass="entr" presetSubtype="8" fill="hold" grpId="0" nodeType="withEffect">
                                  <p:stCondLst>
                                    <p:cond delay="0"/>
                                  </p:stCondLst>
                                  <p:childTnLst>
                                    <p:set>
                                      <p:cBhvr>
                                        <p:cTn id="69" dur="1" fill="hold">
                                          <p:stCondLst>
                                            <p:cond delay="0"/>
                                          </p:stCondLst>
                                        </p:cTn>
                                        <p:tgtEl>
                                          <p:spTgt spid="54"/>
                                        </p:tgtEl>
                                        <p:attrNameLst>
                                          <p:attrName>style.visibility</p:attrName>
                                        </p:attrNameLst>
                                      </p:cBhvr>
                                      <p:to>
                                        <p:strVal val="visible"/>
                                      </p:to>
                                    </p:set>
                                    <p:animEffect transition="in" filter="wipe(left)">
                                      <p:cBhvr>
                                        <p:cTn id="70" dur="500"/>
                                        <p:tgtEl>
                                          <p:spTgt spid="54"/>
                                        </p:tgtEl>
                                      </p:cBhvr>
                                    </p:animEffect>
                                  </p:childTnLst>
                                </p:cTn>
                              </p:par>
                              <p:par>
                                <p:cTn id="71" presetID="22" presetClass="entr" presetSubtype="8" fill="hold" nodeType="withEffect">
                                  <p:stCondLst>
                                    <p:cond delay="0"/>
                                  </p:stCondLst>
                                  <p:childTnLst>
                                    <p:set>
                                      <p:cBhvr>
                                        <p:cTn id="72" dur="1" fill="hold">
                                          <p:stCondLst>
                                            <p:cond delay="0"/>
                                          </p:stCondLst>
                                        </p:cTn>
                                        <p:tgtEl>
                                          <p:spTgt spid="55"/>
                                        </p:tgtEl>
                                        <p:attrNameLst>
                                          <p:attrName>style.visibility</p:attrName>
                                        </p:attrNameLst>
                                      </p:cBhvr>
                                      <p:to>
                                        <p:strVal val="visible"/>
                                      </p:to>
                                    </p:set>
                                    <p:animEffect transition="in" filter="wipe(left)">
                                      <p:cBhvr>
                                        <p:cTn id="73" dur="500"/>
                                        <p:tgtEl>
                                          <p:spTgt spid="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P spid="36" grpId="0"/>
      <p:bldP spid="37" grpId="0"/>
      <p:bldP spid="38" grpId="0"/>
      <p:bldP spid="40" grpId="0"/>
      <p:bldP spid="41" grpId="0"/>
      <p:bldP spid="42" grpId="0"/>
      <p:bldP spid="43" grpId="0"/>
      <p:bldP spid="5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ACDCBAAF-DFC7-4660-A75F-A8AFA6C48B99}"/>
              </a:ext>
            </a:extLst>
          </p:cNvPr>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Train Has Left the Station</a:t>
            </a:r>
          </a:p>
        </p:txBody>
      </p:sp>
      <p:pic>
        <p:nvPicPr>
          <p:cNvPr id="3074" name="Picture 2" descr="Blockchain Market">
            <a:extLst>
              <a:ext uri="{FF2B5EF4-FFF2-40B4-BE49-F238E27FC236}">
                <a16:creationId xmlns:a16="http://schemas.microsoft.com/office/drawing/2014/main" id="{649F7604-5E6D-41C1-91AA-1375D60EA71F}"/>
              </a:ext>
            </a:extLst>
          </p:cNvPr>
          <p:cNvPicPr>
            <a:picLocks noChangeAspect="1" noChangeArrowheads="1"/>
          </p:cNvPicPr>
          <p:nvPr/>
        </p:nvPicPr>
        <p:blipFill>
          <a:blip r:embed="rId3">
            <a:grayscl/>
            <a:extLst>
              <a:ext uri="{28A0092B-C50C-407E-A947-70E740481C1C}">
                <a14:useLocalDpi xmlns:a14="http://schemas.microsoft.com/office/drawing/2010/main" val="0"/>
              </a:ext>
            </a:extLst>
          </a:blip>
          <a:srcRect/>
          <a:stretch>
            <a:fillRect/>
          </a:stretch>
        </p:blipFill>
        <p:spPr bwMode="auto">
          <a:xfrm>
            <a:off x="1600633" y="1463820"/>
            <a:ext cx="8990734" cy="488266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29A0870B-9838-4972-948D-0B4FA6F6BCCB}"/>
              </a:ext>
            </a:extLst>
          </p:cNvPr>
          <p:cNvSpPr/>
          <p:nvPr/>
        </p:nvSpPr>
        <p:spPr>
          <a:xfrm>
            <a:off x="1600633" y="1330036"/>
            <a:ext cx="8990734" cy="73429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07DBA58-123E-4EDC-9413-B145BC6670F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7" name="Google Shape;56;p13">
            <a:extLst>
              <a:ext uri="{FF2B5EF4-FFF2-40B4-BE49-F238E27FC236}">
                <a16:creationId xmlns:a16="http://schemas.microsoft.com/office/drawing/2014/main" id="{F73EC279-0C8C-4498-950B-3A6EEF96778B}"/>
              </a:ext>
            </a:extLst>
          </p:cNvPr>
          <p:cNvPicPr preferRelativeResize="0"/>
          <p:nvPr/>
        </p:nvPicPr>
        <p:blipFill>
          <a:blip r:embed="rId5">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24900909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37759"/>
            <a:ext cx="10291561" cy="1068047"/>
          </a:xfrm>
          <a:prstGeom prst="rect">
            <a:avLst/>
          </a:prstGeom>
          <a:solidFill>
            <a:srgbClr val="48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3600" dirty="0"/>
              <a:t>Blockchain: The New Wave of Change</a:t>
            </a:r>
          </a:p>
        </p:txBody>
      </p:sp>
      <p:pic>
        <p:nvPicPr>
          <p:cNvPr id="8" name="Picture 7"/>
          <p:cNvPicPr>
            <a:picLocks noChangeAspect="1"/>
          </p:cNvPicPr>
          <p:nvPr/>
        </p:nvPicPr>
        <p:blipFill>
          <a:blip r:embed="rId2"/>
          <a:stretch>
            <a:fillRect/>
          </a:stretch>
        </p:blipFill>
        <p:spPr>
          <a:xfrm>
            <a:off x="3918" y="1030288"/>
            <a:ext cx="12231625" cy="5827712"/>
          </a:xfrm>
          <a:prstGeom prst="rect">
            <a:avLst/>
          </a:prstGeom>
        </p:spPr>
      </p:pic>
      <p:pic>
        <p:nvPicPr>
          <p:cNvPr id="11" name="Picture 10">
            <a:extLst>
              <a:ext uri="{FF2B5EF4-FFF2-40B4-BE49-F238E27FC236}">
                <a16:creationId xmlns:a16="http://schemas.microsoft.com/office/drawing/2014/main" id="{FD462C27-AC1B-4563-A7DC-B6A020AA222D}"/>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298093" y="702700"/>
            <a:ext cx="1869887" cy="283691"/>
          </a:xfrm>
          <a:prstGeom prst="rect">
            <a:avLst/>
          </a:prstGeom>
        </p:spPr>
      </p:pic>
      <p:pic>
        <p:nvPicPr>
          <p:cNvPr id="9" name="Google Shape;56;p13">
            <a:extLst>
              <a:ext uri="{FF2B5EF4-FFF2-40B4-BE49-F238E27FC236}">
                <a16:creationId xmlns:a16="http://schemas.microsoft.com/office/drawing/2014/main" id="{F0082244-49D0-438A-A469-610FCD3FF2D4}"/>
              </a:ext>
            </a:extLst>
          </p:cNvPr>
          <p:cNvPicPr preferRelativeResize="0"/>
          <p:nvPr/>
        </p:nvPicPr>
        <p:blipFill>
          <a:blip r:embed="rId4">
            <a:alphaModFix/>
          </a:blip>
          <a:stretch>
            <a:fillRect/>
          </a:stretch>
        </p:blipFill>
        <p:spPr>
          <a:xfrm>
            <a:off x="10404630" y="139635"/>
            <a:ext cx="1646922" cy="447656"/>
          </a:xfrm>
          <a:prstGeom prst="rect">
            <a:avLst/>
          </a:prstGeom>
          <a:noFill/>
          <a:ln>
            <a:noFill/>
          </a:ln>
        </p:spPr>
      </p:pic>
    </p:spTree>
    <p:extLst>
      <p:ext uri="{BB962C8B-B14F-4D97-AF65-F5344CB8AC3E}">
        <p14:creationId xmlns:p14="http://schemas.microsoft.com/office/powerpoint/2010/main" val="4929934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524000" y="1328427"/>
            <a:ext cx="9144000" cy="2407818"/>
          </a:xfrm>
          <a:prstGeom prst="rect">
            <a:avLst/>
          </a:prstGeom>
        </p:spPr>
      </p:pic>
      <p:sp>
        <p:nvSpPr>
          <p:cNvPr id="2" name="Title 1"/>
          <p:cNvSpPr>
            <a:spLocks noGrp="1"/>
          </p:cNvSpPr>
          <p:nvPr>
            <p:ph type="ctrTitle"/>
          </p:nvPr>
        </p:nvSpPr>
        <p:spPr>
          <a:xfrm>
            <a:off x="1524000" y="1109484"/>
            <a:ext cx="9144000" cy="2387600"/>
          </a:xfrm>
        </p:spPr>
        <p:txBody>
          <a:bodyPr>
            <a:normAutofit/>
          </a:bodyPr>
          <a:lstStyle/>
          <a:p>
            <a:r>
              <a:rPr lang="en-US" b="1" dirty="0">
                <a:solidFill>
                  <a:schemeClr val="bg1"/>
                </a:solidFill>
              </a:rPr>
              <a:t>Islamic Banking &amp; Takaful </a:t>
            </a:r>
            <a:r>
              <a:rPr lang="en-US" sz="7200" b="1" dirty="0">
                <a:solidFill>
                  <a:schemeClr val="bg1"/>
                </a:solidFill>
              </a:rPr>
              <a:t>Powered</a:t>
            </a:r>
            <a:r>
              <a:rPr lang="en-US" b="1" dirty="0">
                <a:solidFill>
                  <a:schemeClr val="bg1"/>
                </a:solidFill>
              </a:rPr>
              <a:t> by </a:t>
            </a:r>
            <a:r>
              <a:rPr lang="en-US" sz="7200" b="1" dirty="0">
                <a:solidFill>
                  <a:schemeClr val="bg1"/>
                </a:solidFill>
              </a:rPr>
              <a:t>Blockchain</a:t>
            </a:r>
            <a:endParaRPr lang="en-US" b="1" dirty="0">
              <a:solidFill>
                <a:schemeClr val="bg1"/>
              </a:solidFill>
            </a:endParaRPr>
          </a:p>
        </p:txBody>
      </p:sp>
      <p:sp>
        <p:nvSpPr>
          <p:cNvPr id="3" name="Subtitle 2"/>
          <p:cNvSpPr>
            <a:spLocks noGrp="1"/>
          </p:cNvSpPr>
          <p:nvPr>
            <p:ph type="subTitle" idx="1"/>
          </p:nvPr>
        </p:nvSpPr>
        <p:spPr>
          <a:xfrm>
            <a:off x="1523999" y="3836678"/>
            <a:ext cx="1990726" cy="1655762"/>
          </a:xfrm>
          <a:solidFill>
            <a:srgbClr val="800000"/>
          </a:solidFill>
        </p:spPr>
        <p:txBody>
          <a:bodyPr>
            <a:normAutofit/>
          </a:bodyPr>
          <a:lstStyle/>
          <a:p>
            <a:endParaRPr lang="en-US" dirty="0">
              <a:solidFill>
                <a:schemeClr val="bg1"/>
              </a:solidFill>
            </a:endParaRPr>
          </a:p>
          <a:p>
            <a:r>
              <a:rPr lang="en-US" sz="3600" dirty="0">
                <a:solidFill>
                  <a:schemeClr val="bg1"/>
                </a:solidFill>
              </a:rPr>
              <a:t>Block 2</a:t>
            </a:r>
            <a:endParaRPr lang="en-US" dirty="0">
              <a:solidFill>
                <a:schemeClr val="bg2">
                  <a:lumMod val="75000"/>
                </a:schemeClr>
              </a:solidFill>
            </a:endParaRPr>
          </a:p>
        </p:txBody>
      </p:sp>
      <p:sp>
        <p:nvSpPr>
          <p:cNvPr id="8" name="Subtitle 2">
            <a:extLst>
              <a:ext uri="{FF2B5EF4-FFF2-40B4-BE49-F238E27FC236}">
                <a16:creationId xmlns:a16="http://schemas.microsoft.com/office/drawing/2014/main" id="{DDAC9493-1299-4507-BC12-C9F336EC6A25}"/>
              </a:ext>
            </a:extLst>
          </p:cNvPr>
          <p:cNvSpPr txBox="1">
            <a:spLocks/>
          </p:cNvSpPr>
          <p:nvPr/>
        </p:nvSpPr>
        <p:spPr>
          <a:xfrm>
            <a:off x="3614738" y="3836678"/>
            <a:ext cx="7053262" cy="1655762"/>
          </a:xfrm>
          <a:prstGeom prst="rect">
            <a:avLst/>
          </a:prstGeom>
          <a:solidFill>
            <a:srgbClr val="480000"/>
          </a:solidFill>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endParaRPr lang="en-US" sz="700" dirty="0">
              <a:solidFill>
                <a:schemeClr val="bg1"/>
              </a:solidFill>
            </a:endParaRPr>
          </a:p>
          <a:p>
            <a:r>
              <a:rPr lang="en-US" sz="3600" dirty="0">
                <a:solidFill>
                  <a:schemeClr val="bg1"/>
                </a:solidFill>
              </a:rPr>
              <a:t>Value of Blockchain for </a:t>
            </a:r>
          </a:p>
          <a:p>
            <a:r>
              <a:rPr lang="en-US" sz="3600" dirty="0">
                <a:solidFill>
                  <a:schemeClr val="bg1"/>
                </a:solidFill>
              </a:rPr>
              <a:t>Islamic Banking &amp; Takaful</a:t>
            </a:r>
          </a:p>
        </p:txBody>
      </p:sp>
      <p:pic>
        <p:nvPicPr>
          <p:cNvPr id="11" name="Picture 10">
            <a:extLst>
              <a:ext uri="{FF2B5EF4-FFF2-40B4-BE49-F238E27FC236}">
                <a16:creationId xmlns:a16="http://schemas.microsoft.com/office/drawing/2014/main" id="{EA5B2D15-245B-4C8D-8CA4-934CA2085C6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996253" y="6100324"/>
            <a:ext cx="1869887" cy="283691"/>
          </a:xfrm>
          <a:prstGeom prst="rect">
            <a:avLst/>
          </a:prstGeom>
        </p:spPr>
      </p:pic>
      <p:pic>
        <p:nvPicPr>
          <p:cNvPr id="9" name="Google Shape;56;p13">
            <a:extLst>
              <a:ext uri="{FF2B5EF4-FFF2-40B4-BE49-F238E27FC236}">
                <a16:creationId xmlns:a16="http://schemas.microsoft.com/office/drawing/2014/main" id="{6EE2AFDA-23EA-4D15-9B40-C59CE624695C}"/>
              </a:ext>
            </a:extLst>
          </p:cNvPr>
          <p:cNvPicPr preferRelativeResize="0"/>
          <p:nvPr/>
        </p:nvPicPr>
        <p:blipFill>
          <a:blip r:embed="rId4">
            <a:alphaModFix/>
          </a:blip>
          <a:stretch>
            <a:fillRect/>
          </a:stretch>
        </p:blipFill>
        <p:spPr>
          <a:xfrm>
            <a:off x="284087" y="6018341"/>
            <a:ext cx="1688696" cy="447656"/>
          </a:xfrm>
          <a:prstGeom prst="rect">
            <a:avLst/>
          </a:prstGeom>
          <a:noFill/>
          <a:ln>
            <a:noFill/>
          </a:ln>
        </p:spPr>
      </p:pic>
    </p:spTree>
    <p:extLst>
      <p:ext uri="{BB962C8B-B14F-4D97-AF65-F5344CB8AC3E}">
        <p14:creationId xmlns:p14="http://schemas.microsoft.com/office/powerpoint/2010/main" val="272264040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6136</TotalTime>
  <Words>2204</Words>
  <Application>Microsoft Office PowerPoint</Application>
  <PresentationFormat>Widescreen</PresentationFormat>
  <Paragraphs>303</Paragraphs>
  <Slides>50</Slides>
  <Notes>37</Notes>
  <HiddenSlides>0</HiddenSlides>
  <MMClips>0</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50</vt:i4>
      </vt:variant>
    </vt:vector>
  </HeadingPairs>
  <TitlesOfParts>
    <vt:vector size="62" baseType="lpstr">
      <vt:lpstr>AR CENA</vt:lpstr>
      <vt:lpstr>Arial</vt:lpstr>
      <vt:lpstr>Calibri</vt:lpstr>
      <vt:lpstr>Calibri Light</vt:lpstr>
      <vt:lpstr>Corbel</vt:lpstr>
      <vt:lpstr>GillSans-Italic</vt:lpstr>
      <vt:lpstr>Open Sans</vt:lpstr>
      <vt:lpstr>Roboto Condensed Light</vt:lpstr>
      <vt:lpstr>Rubik</vt:lpstr>
      <vt:lpstr>Segoe UI Black</vt:lpstr>
      <vt:lpstr>Tenor Sans</vt:lpstr>
      <vt:lpstr>Office Theme</vt:lpstr>
      <vt:lpstr>PowerPoint Presentation</vt:lpstr>
      <vt:lpstr>PowerPoint Presentation</vt:lpstr>
      <vt:lpstr>PowerPoint Presentation</vt:lpstr>
      <vt:lpstr>PowerPoint Presentation</vt:lpstr>
      <vt:lpstr>Islamic Banking &amp; Takaful Powered by Blockchain</vt:lpstr>
      <vt:lpstr>PowerPoint Presentation</vt:lpstr>
      <vt:lpstr>PowerPoint Presentation</vt:lpstr>
      <vt:lpstr>PowerPoint Presentation</vt:lpstr>
      <vt:lpstr>Islamic Banking &amp; Takaful Powered by Blockchain</vt:lpstr>
      <vt:lpstr>PowerPoint Presentation</vt:lpstr>
      <vt:lpstr>PowerPoint Presentation</vt:lpstr>
      <vt:lpstr>PowerPoint Presentation</vt:lpstr>
      <vt:lpstr>PowerPoint Presentation</vt:lpstr>
      <vt:lpstr>Islamic Banking &amp; Takaful Powered by Blockchain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Islamic Banking &amp; Takaful Powered by Blockchain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Islamic Banking &amp; Finance  in Blockchain Era</vt:lpstr>
      <vt:lpstr>PowerPoint Presentation</vt:lpstr>
      <vt:lpstr>PowerPoint Presentation</vt:lpstr>
      <vt:lpstr>PowerPoint Presentation</vt:lpstr>
      <vt:lpstr>PowerPoint Presentation</vt:lpstr>
      <vt:lpstr>PowerPoint Presentation</vt:lpstr>
      <vt:lpstr>PowerPoint Presentation</vt:lpstr>
      <vt:lpstr>Islamic Banking &amp; Takaful Powered by Blockchain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LENOVO</cp:lastModifiedBy>
  <cp:revision>217</cp:revision>
  <dcterms:created xsi:type="dcterms:W3CDTF">2018-03-24T03:22:38Z</dcterms:created>
  <dcterms:modified xsi:type="dcterms:W3CDTF">2022-08-24T03:59:44Z</dcterms:modified>
</cp:coreProperties>
</file>